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8" r:id="rId3"/>
    <p:sldId id="259" r:id="rId4"/>
    <p:sldId id="412" r:id="rId5"/>
    <p:sldId id="260" r:id="rId6"/>
    <p:sldId id="411" r:id="rId7"/>
    <p:sldId id="333" r:id="rId8"/>
    <p:sldId id="553" r:id="rId9"/>
    <p:sldId id="263" r:id="rId10"/>
    <p:sldId id="527" r:id="rId11"/>
    <p:sldId id="425" r:id="rId12"/>
    <p:sldId id="551" r:id="rId13"/>
    <p:sldId id="516" r:id="rId14"/>
    <p:sldId id="517" r:id="rId15"/>
    <p:sldId id="414" r:id="rId16"/>
    <p:sldId id="427" r:id="rId17"/>
    <p:sldId id="320" r:id="rId18"/>
    <p:sldId id="431" r:id="rId19"/>
    <p:sldId id="432" r:id="rId20"/>
    <p:sldId id="468" r:id="rId21"/>
    <p:sldId id="504" r:id="rId22"/>
    <p:sldId id="505" r:id="rId23"/>
    <p:sldId id="430" r:id="rId24"/>
    <p:sldId id="272" r:id="rId25"/>
    <p:sldId id="526" r:id="rId26"/>
    <p:sldId id="543" r:id="rId27"/>
    <p:sldId id="544" r:id="rId28"/>
    <p:sldId id="545" r:id="rId29"/>
    <p:sldId id="546" r:id="rId30"/>
    <p:sldId id="356" r:id="rId31"/>
    <p:sldId id="433" r:id="rId32"/>
    <p:sldId id="555" r:id="rId33"/>
    <p:sldId id="439" r:id="rId34"/>
    <p:sldId id="521" r:id="rId35"/>
    <p:sldId id="435" r:id="rId36"/>
    <p:sldId id="385" r:id="rId37"/>
    <p:sldId id="554" r:id="rId38"/>
    <p:sldId id="481" r:id="rId39"/>
    <p:sldId id="347" r:id="rId40"/>
    <p:sldId id="375" r:id="rId41"/>
    <p:sldId id="528" r:id="rId42"/>
    <p:sldId id="444" r:id="rId43"/>
    <p:sldId id="498" r:id="rId44"/>
    <p:sldId id="499" r:id="rId45"/>
    <p:sldId id="500" r:id="rId46"/>
    <p:sldId id="518" r:id="rId47"/>
    <p:sldId id="445" r:id="rId48"/>
    <p:sldId id="450" r:id="rId49"/>
    <p:sldId id="502" r:id="rId50"/>
    <p:sldId id="507" r:id="rId51"/>
    <p:sldId id="453" r:id="rId52"/>
    <p:sldId id="452" r:id="rId53"/>
    <p:sldId id="488" r:id="rId54"/>
    <p:sldId id="489" r:id="rId55"/>
    <p:sldId id="529" r:id="rId56"/>
    <p:sldId id="358" r:id="rId57"/>
    <p:sldId id="267" r:id="rId58"/>
    <p:sldId id="456" r:id="rId59"/>
    <p:sldId id="519" r:id="rId60"/>
    <p:sldId id="343" r:id="rId61"/>
    <p:sldId id="520" r:id="rId62"/>
    <p:sldId id="484" r:id="rId63"/>
    <p:sldId id="399" r:id="rId64"/>
    <p:sldId id="459" r:id="rId65"/>
    <p:sldId id="423" r:id="rId66"/>
    <p:sldId id="461" r:id="rId67"/>
    <p:sldId id="460" r:id="rId68"/>
    <p:sldId id="462" r:id="rId69"/>
    <p:sldId id="501" r:id="rId70"/>
    <p:sldId id="463" r:id="rId71"/>
    <p:sldId id="464" r:id="rId72"/>
    <p:sldId id="469" r:id="rId73"/>
    <p:sldId id="472" r:id="rId74"/>
    <p:sldId id="473" r:id="rId75"/>
    <p:sldId id="547" r:id="rId76"/>
    <p:sldId id="471" r:id="rId77"/>
    <p:sldId id="467" r:id="rId78"/>
    <p:sldId id="335" r:id="rId79"/>
    <p:sldId id="337" r:id="rId80"/>
    <p:sldId id="338" r:id="rId81"/>
    <p:sldId id="401" r:id="rId82"/>
    <p:sldId id="552" r:id="rId83"/>
    <p:sldId id="530" r:id="rId84"/>
    <p:sldId id="268" r:id="rId85"/>
    <p:sldId id="542" r:id="rId86"/>
    <p:sldId id="548" r:id="rId87"/>
    <p:sldId id="549" r:id="rId88"/>
    <p:sldId id="376" r:id="rId89"/>
    <p:sldId id="550" r:id="rId90"/>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3132">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irkko Anttila" initials="PA" lastIdx="4" clrIdx="0"/>
  <p:cmAuthor id="1" name="Katri Betcke" initials="KB" lastIdx="39"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7" autoAdjust="0"/>
    <p:restoredTop sz="66667" autoAdjust="0"/>
  </p:normalViewPr>
  <p:slideViewPr>
    <p:cSldViewPr snapToGrid="0">
      <p:cViewPr varScale="1">
        <p:scale>
          <a:sx n="72" d="100"/>
          <a:sy n="72" d="100"/>
        </p:scale>
        <p:origin x="-1512" y="-96"/>
      </p:cViewPr>
      <p:guideLst>
        <p:guide orient="horz" pos="2160"/>
        <p:guide pos="3840"/>
      </p:guideLst>
    </p:cSldViewPr>
  </p:slideViewPr>
  <p:outlineViewPr>
    <p:cViewPr>
      <p:scale>
        <a:sx n="33" d="100"/>
        <a:sy n="33" d="100"/>
      </p:scale>
      <p:origin x="0" y="35568"/>
    </p:cViewPr>
  </p:outlineViewPr>
  <p:notesTextViewPr>
    <p:cViewPr>
      <p:scale>
        <a:sx n="125" d="100"/>
        <a:sy n="125" d="100"/>
      </p:scale>
      <p:origin x="0" y="0"/>
    </p:cViewPr>
  </p:notesTextViewPr>
  <p:sorterViewPr>
    <p:cViewPr>
      <p:scale>
        <a:sx n="66" d="100"/>
        <a:sy n="66" d="100"/>
      </p:scale>
      <p:origin x="0" y="0"/>
    </p:cViewPr>
  </p:sorterViewPr>
  <p:notesViewPr>
    <p:cSldViewPr snapToGrid="0">
      <p:cViewPr varScale="1">
        <p:scale>
          <a:sx n="142" d="100"/>
          <a:sy n="142" d="100"/>
        </p:scale>
        <p:origin x="-3144" y="-104"/>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commentAuthors" Target="commentAuthors.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t>10.5.17</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t>‹#›</a:t>
            </a:fld>
            <a:endParaRPr lang="nl-NL"/>
          </a:p>
        </p:txBody>
      </p:sp>
    </p:spTree>
    <p:extLst>
      <p:ext uri="{BB962C8B-B14F-4D97-AF65-F5344CB8AC3E}">
        <p14:creationId xmlns:p14="http://schemas.microsoft.com/office/powerpoint/2010/main"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www.netz-gegen-nazis.d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4" Type="http://schemas.openxmlformats.org/officeDocument/2006/relationships/hyperlink" Target="http://www.hasshilft.de/index_en.html"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4" Type="http://schemas.openxmlformats.org/officeDocument/2006/relationships/hyperlink" Target="http://www.exit-deutschland.de/english/"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www.bbc.com/news/world-latin-america-17847134"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4" Type="http://schemas.openxmlformats.org/officeDocument/2006/relationships/hyperlink" Target="http://www.benedictinenuns.org.uk/Community/Community/prayerline.php" TargetMode="External"/><Relationship Id="rId5" Type="http://schemas.openxmlformats.org/officeDocument/2006/relationships/hyperlink" Target="https://www.barclayslifeskills.com/"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s://www.youtube.com/watch?v=tKKbydB4scA"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s://www.tekojakampanja.fi/e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peaceunited.fi/en/" TargetMode="External"/><Relationship Id="rId4" Type="http://schemas.openxmlformats.org/officeDocument/2006/relationships/hyperlink" Target="https://www.peacemakersnetwork.org/our-work/thematic-expertise/" TargetMode="External"/><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s://t.co/KIn4Wv78ZI"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en.wikipedia.org/wiki/News_media" TargetMode="External"/><Relationship Id="rId4" Type="http://schemas.openxmlformats.org/officeDocument/2006/relationships/hyperlink" Target="https://en.wikipedia.org/wiki/Censored" TargetMode="External"/><Relationship Id="rId5" Type="http://schemas.openxmlformats.org/officeDocument/2006/relationships/hyperlink" Target="https://en.wikipedia.org/wiki/Tunnel_vision_(metaphor)" TargetMode="External"/><Relationship Id="rId6" Type="http://schemas.openxmlformats.org/officeDocument/2006/relationships/hyperlink" Target="https://en.wikipedia.org/wiki/Algorithm" TargetMode="External"/><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 Id="rId3" Type="http://schemas.openxmlformats.org/officeDocument/2006/relationships/hyperlink" Target="https://www.facebook.com/blueprint?attachment_canonical_url=https://www.facebook.com/blueprint"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 Id="rId3" Type="http://schemas.openxmlformats.org/officeDocument/2006/relationships/hyperlink" Target="http://www.strategicdialogue.org/wp-content/uploads/2016/06/OCCI-Counterspeech-Information-Pack-English.pdf"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4" Type="http://schemas.openxmlformats.org/officeDocument/2006/relationships/hyperlink" Target="http://www.strategicdialogue.org/wp-content/uploads/2016/06/OCCI-Counterspeech-Information-Pack-English.pdf" TargetMode="External"/><Relationship Id="rId5" Type="http://schemas.openxmlformats.org/officeDocument/2006/relationships/hyperlink" Target="http://www.strategicdialogue.org/wp-content/uploads/2016/12/CN-Monitoring-and-Evaluation-Handbook.pdf" TargetMode="External"/><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r>
              <a:rPr lang="nl-NL"/>
              <a:t>1</a:t>
            </a:r>
          </a:p>
        </p:txBody>
      </p:sp>
    </p:spTree>
    <p:extLst>
      <p:ext uri="{BB962C8B-B14F-4D97-AF65-F5344CB8AC3E}">
        <p14:creationId xmlns:p14="http://schemas.microsoft.com/office/powerpoint/2010/main"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a:t>
            </a:fld>
            <a:endParaRPr lang="nl-NL"/>
          </a:p>
        </p:txBody>
      </p:sp>
    </p:spTree>
    <p:extLst>
      <p:ext uri="{BB962C8B-B14F-4D97-AF65-F5344CB8AC3E}">
        <p14:creationId xmlns:p14="http://schemas.microsoft.com/office/powerpoint/2010/main" val="56342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a:t>Note to trainer</a:t>
            </a:r>
          </a:p>
          <a:p>
            <a:pPr marL="171450" indent="-171450">
              <a:buFont typeface="Arial" panose="020B0604020202020204" pitchFamily="34" charset="0"/>
              <a:buChar char="•"/>
            </a:pPr>
            <a:r>
              <a:rPr lang="en-US" sz="1000" u="sng" dirty="0"/>
              <a:t>Prevent</a:t>
            </a:r>
            <a:r>
              <a:rPr lang="en-US" sz="1000" u="sng" baseline="0" dirty="0"/>
              <a:t> identification bias before mismatch between trainer and trainees occur</a:t>
            </a:r>
          </a:p>
          <a:p>
            <a:pPr marL="171450" indent="-171450">
              <a:buFont typeface="Arial" panose="020B0604020202020204" pitchFamily="34" charset="0"/>
              <a:buChar char="•"/>
            </a:pPr>
            <a:r>
              <a:rPr lang="en-US" sz="1000" u="sng" baseline="0" dirty="0"/>
              <a:t>First ask for actual experience and ideas of the participants before showing examples of alien examples</a:t>
            </a:r>
          </a:p>
          <a:p>
            <a:pPr marL="171450" indent="-171450">
              <a:buFont typeface="Arial" panose="020B0604020202020204" pitchFamily="34" charset="0"/>
              <a:buChar char="•"/>
            </a:pPr>
            <a:r>
              <a:rPr lang="en-US" sz="1000" u="sng" baseline="0" dirty="0"/>
              <a:t>10’</a:t>
            </a:r>
            <a:endParaRPr lang="nl-NL"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11</a:t>
            </a:fld>
            <a:endParaRPr lang="nl-NL"/>
          </a:p>
        </p:txBody>
      </p:sp>
    </p:spTree>
    <p:extLst>
      <p:ext uri="{BB962C8B-B14F-4D97-AF65-F5344CB8AC3E}">
        <p14:creationId xmlns:p14="http://schemas.microsoft.com/office/powerpoint/2010/main" val="481557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kern="1200" noProof="0" dirty="0">
                <a:solidFill>
                  <a:schemeClr val="tx1"/>
                </a:solidFill>
                <a:effectLst/>
                <a:latin typeface="+mn-lt"/>
                <a:ea typeface="+mn-ea"/>
                <a:cs typeface="+mn-cs"/>
              </a:rPr>
              <a:t>Radikalisoitumisen</a:t>
            </a:r>
            <a:r>
              <a:rPr lang="fi-FI" sz="1000" kern="1200" baseline="0" noProof="0" dirty="0">
                <a:solidFill>
                  <a:schemeClr val="tx1"/>
                </a:solidFill>
                <a:effectLst/>
                <a:latin typeface="+mn-lt"/>
                <a:ea typeface="+mn-ea"/>
                <a:cs typeface="+mn-cs"/>
              </a:rPr>
              <a:t> tehokasta torjuntaa koskevat </a:t>
            </a:r>
            <a:r>
              <a:rPr lang="fi-FI" sz="1000" kern="1200" noProof="0" dirty="0">
                <a:solidFill>
                  <a:schemeClr val="tx1"/>
                </a:solidFill>
                <a:effectLst/>
                <a:latin typeface="+mn-lt"/>
                <a:ea typeface="+mn-ea"/>
                <a:cs typeface="+mn-cs"/>
              </a:rPr>
              <a:t>RAN:n</a:t>
            </a:r>
            <a:r>
              <a:rPr lang="fi-FI" sz="1000" kern="1200" baseline="0" noProof="0" dirty="0">
                <a:solidFill>
                  <a:schemeClr val="tx1"/>
                </a:solidFill>
                <a:effectLst/>
                <a:latin typeface="+mn-lt"/>
                <a:ea typeface="+mn-ea"/>
                <a:cs typeface="+mn-cs"/>
              </a:rPr>
              <a:t> periaatteet (nk. RAN DNA) voidaan </a:t>
            </a:r>
            <a:r>
              <a:rPr lang="fi-FI" sz="1000" kern="1200" noProof="0" dirty="0">
                <a:solidFill>
                  <a:schemeClr val="tx1"/>
                </a:solidFill>
                <a:effectLst/>
                <a:latin typeface="+mn-lt"/>
                <a:ea typeface="+mn-ea"/>
                <a:cs typeface="+mn-cs"/>
              </a:rPr>
              <a:t>tiivistää seuraavasti </a:t>
            </a:r>
            <a:r>
              <a:rPr lang="fi-FI" sz="1000" kern="1200" baseline="0" noProof="0" dirty="0">
                <a:solidFill>
                  <a:schemeClr val="tx1"/>
                </a:solidFill>
                <a:effectLst/>
                <a:latin typeface="+mn-lt"/>
                <a:ea typeface="+mn-ea"/>
                <a:cs typeface="+mn-cs"/>
              </a:rPr>
              <a:t>:</a:t>
            </a:r>
            <a:r>
              <a:rPr lang="fi-FI" sz="1000" kern="1200" noProof="0" dirty="0">
                <a:solidFill>
                  <a:schemeClr val="tx1"/>
                </a:solidFill>
                <a:effectLst/>
                <a:latin typeface="+mn-lt"/>
                <a:ea typeface="+mn-ea"/>
                <a:cs typeface="+mn-cs"/>
              </a:rPr>
              <a:t> </a:t>
            </a: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On tärkeää saada mukaan ja kouluttaa kentällä työskentelevät käytännön toimijat: nämä toimijat ovat ensimmäiset ammattihenkilöt, joihin radikalisoitumisvaarassa olevat ovat yhteydessä. Radikalisoitumisen ennalta ehkäisemiseksi toimijoiden</a:t>
            </a:r>
            <a:r>
              <a:rPr lang="fi-FI" sz="1000" kern="1200" baseline="0" noProof="0" dirty="0">
                <a:solidFill>
                  <a:schemeClr val="tx1"/>
                </a:solidFill>
                <a:effectLst/>
                <a:latin typeface="+mn-lt"/>
                <a:ea typeface="+mn-ea"/>
                <a:cs typeface="+mn-cs"/>
              </a:rPr>
              <a:t> </a:t>
            </a:r>
            <a:r>
              <a:rPr lang="fi-FI" sz="1000" kern="1200" noProof="0" dirty="0">
                <a:solidFill>
                  <a:schemeClr val="tx1"/>
                </a:solidFill>
                <a:effectLst/>
                <a:latin typeface="+mn-lt"/>
                <a:ea typeface="+mn-ea"/>
                <a:cs typeface="+mn-cs"/>
              </a:rPr>
              <a:t>on tunnettava </a:t>
            </a:r>
            <a:r>
              <a:rPr lang="fi-FI" sz="1000" kern="1200" baseline="0" noProof="0" dirty="0">
                <a:solidFill>
                  <a:schemeClr val="tx1"/>
                </a:solidFill>
                <a:effectLst/>
                <a:latin typeface="+mn-lt"/>
                <a:ea typeface="+mn-ea"/>
                <a:cs typeface="+mn-cs"/>
              </a:rPr>
              <a:t>radikalisoitumisen merkit ja osattava hakea tukea näihin merkkeihin puuttumiseksi samalla kun he säilyttävät myönteisen kontaktin kyseiseen henkilöön.</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Ennalta</a:t>
            </a:r>
            <a:r>
              <a:rPr lang="fi-FI" sz="1000" kern="1200" baseline="0" noProof="0" dirty="0">
                <a:solidFill>
                  <a:schemeClr val="tx1"/>
                </a:solidFill>
                <a:effectLst/>
                <a:latin typeface="+mn-lt"/>
                <a:ea typeface="+mn-ea"/>
                <a:cs typeface="+mn-cs"/>
              </a:rPr>
              <a:t>ehkäisy on tärkeää:</a:t>
            </a:r>
            <a:r>
              <a:rPr lang="fi-FI" sz="1000" kern="1200" noProof="0" dirty="0">
                <a:solidFill>
                  <a:schemeClr val="tx1"/>
                </a:solidFill>
                <a:effectLst/>
                <a:latin typeface="+mn-lt"/>
                <a:ea typeface="+mn-ea"/>
                <a:cs typeface="+mn-cs"/>
              </a:rPr>
              <a:t> On ehdottoman välttämätöntä panostaa</a:t>
            </a:r>
            <a:r>
              <a:rPr lang="fi-FI" sz="1000" kern="1200" baseline="0" noProof="0" dirty="0">
                <a:solidFill>
                  <a:schemeClr val="tx1"/>
                </a:solidFill>
                <a:effectLst/>
                <a:latin typeface="+mn-lt"/>
                <a:ea typeface="+mn-ea"/>
                <a:cs typeface="+mn-cs"/>
              </a:rPr>
              <a:t> radikalisoitumisen kasvualustaa heikentäviin toimiin radikalisoitumisprosessien ehkäisemiseksi tai niiden pysäyttämiseksi mahdollisimman varhain.</a:t>
            </a:r>
            <a:r>
              <a:rPr lang="fi-FI" sz="1000" kern="1200" noProof="0" dirty="0">
                <a:solidFill>
                  <a:schemeClr val="tx1"/>
                </a:solidFill>
                <a:effectLst/>
                <a:latin typeface="+mn-lt"/>
                <a:ea typeface="+mn-ea"/>
                <a:cs typeface="+mn-cs"/>
              </a:rPr>
              <a:t> </a:t>
            </a:r>
          </a:p>
          <a:p>
            <a:pPr marL="171450" lvl="0" indent="-171450">
              <a:buFont typeface="Arial" panose="020B0604020202020204" pitchFamily="34" charset="0"/>
              <a:buChar char="•"/>
            </a:pPr>
            <a:r>
              <a:rPr lang="fi-FI" sz="1200" kern="1200" noProof="0" dirty="0">
                <a:solidFill>
                  <a:schemeClr val="tx1"/>
                </a:solidFill>
                <a:latin typeface="+mn-lt"/>
                <a:ea typeface="+mn-ea"/>
                <a:cs typeface="+mn-cs"/>
              </a:rPr>
              <a:t>Eri viranomaistahojen väliset lähestymistavat ovat tärkeitä</a:t>
            </a:r>
            <a:r>
              <a:rPr lang="fi-FI" sz="1000" kern="1200" noProof="0" dirty="0">
                <a:solidFill>
                  <a:schemeClr val="tx1"/>
                </a:solidFill>
                <a:effectLst/>
                <a:latin typeface="+mn-lt"/>
                <a:ea typeface="+mn-ea"/>
                <a:cs typeface="+mn-cs"/>
              </a:rPr>
              <a:t>: Radikalisoitumisen ennaltaehkäisy ja radikalisoitumisvaarassa</a:t>
            </a:r>
            <a:r>
              <a:rPr lang="fi-FI" sz="1000" kern="1200" baseline="0" noProof="0" dirty="0">
                <a:solidFill>
                  <a:schemeClr val="tx1"/>
                </a:solidFill>
                <a:effectLst/>
                <a:latin typeface="+mn-lt"/>
                <a:ea typeface="+mn-ea"/>
                <a:cs typeface="+mn-cs"/>
              </a:rPr>
              <a:t> olevien suojeleminen edellyttävät </a:t>
            </a:r>
            <a:r>
              <a:rPr lang="fi-FI" sz="1200" kern="1200" noProof="0" dirty="0">
                <a:solidFill>
                  <a:schemeClr val="tx1"/>
                </a:solidFill>
                <a:latin typeface="+mn-lt"/>
                <a:ea typeface="+mn-ea"/>
                <a:cs typeface="+mn-cs"/>
              </a:rPr>
              <a:t>yhdenmukaisen</a:t>
            </a:r>
            <a:r>
              <a:rPr lang="fi-FI" sz="1200" kern="1200" baseline="0" noProof="0" dirty="0">
                <a:solidFill>
                  <a:schemeClr val="tx1"/>
                </a:solidFill>
                <a:latin typeface="+mn-lt"/>
                <a:ea typeface="+mn-ea"/>
                <a:cs typeface="+mn-cs"/>
              </a:rPr>
              <a:t> ja luotettavan viranomaisverkoston </a:t>
            </a:r>
            <a:r>
              <a:rPr lang="fi-FI" sz="1000" kern="1200" noProof="0" dirty="0">
                <a:solidFill>
                  <a:schemeClr val="tx1"/>
                </a:solidFill>
                <a:latin typeface="+mn-lt"/>
                <a:ea typeface="+mn-ea"/>
                <a:cs typeface="+mn-cs"/>
              </a:rPr>
              <a:t>yhteistyötä.</a:t>
            </a:r>
            <a:r>
              <a:rPr lang="fi-FI" sz="1000" kern="1200" baseline="0" noProof="0" dirty="0">
                <a:solidFill>
                  <a:schemeClr val="tx1"/>
                </a:solidFill>
                <a:latin typeface="+mn-lt"/>
                <a:ea typeface="+mn-ea"/>
                <a:cs typeface="+mn-cs"/>
              </a:rPr>
              <a:t> Verkoston sisällä voidaan jakaa asiantuntemusta ja tietoja, keskustella tapauksista ja luoda yhteisymmärrys parhaasta toimintatavasta, josta kaikki ovat vastuussa. Verkostoihin pitäisi kuulua lainvalvontaviranomaisia, terveys- ja sosiaalihuolto-organisaatioita, kansalaisjärjestöjä ja yhteisöjen edustajia.</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Paikallisiin</a:t>
            </a:r>
            <a:r>
              <a:rPr lang="fi-FI" sz="1000" kern="1200" baseline="0" noProof="0" dirty="0">
                <a:solidFill>
                  <a:schemeClr val="tx1"/>
                </a:solidFill>
                <a:effectLst/>
                <a:latin typeface="+mn-lt"/>
                <a:ea typeface="+mn-ea"/>
                <a:cs typeface="+mn-cs"/>
              </a:rPr>
              <a:t> olosuhteisiin r</a:t>
            </a:r>
            <a:r>
              <a:rPr lang="fi-FI" sz="1000" kern="1200" noProof="0" dirty="0">
                <a:solidFill>
                  <a:schemeClr val="tx1"/>
                </a:solidFill>
                <a:effectLst/>
                <a:latin typeface="+mn-lt"/>
                <a:ea typeface="+mn-ea"/>
                <a:cs typeface="+mn-cs"/>
              </a:rPr>
              <a:t>äätälöidyt toimet ovat tärkeitä: jokainen radikalisoitumisvaarassa oleva henkilö on erilainen, joten tarvitaan tapauskohtaisia toimia. Tarkoituksenmukaisten toimien suunnittelemiseksi on tärkeää tuntea</a:t>
            </a:r>
            <a:r>
              <a:rPr lang="fi-FI" sz="1000" kern="1200" baseline="0" noProof="0" dirty="0">
                <a:solidFill>
                  <a:schemeClr val="tx1"/>
                </a:solidFill>
                <a:effectLst/>
                <a:latin typeface="+mn-lt"/>
                <a:ea typeface="+mn-ea"/>
                <a:cs typeface="+mn-cs"/>
              </a:rPr>
              <a:t> esim. </a:t>
            </a:r>
            <a:r>
              <a:rPr lang="fi-FI" sz="1000" kern="1200" noProof="0" dirty="0">
                <a:solidFill>
                  <a:schemeClr val="tx1"/>
                </a:solidFill>
                <a:effectLst/>
                <a:latin typeface="+mn-lt"/>
                <a:ea typeface="+mn-ea"/>
                <a:cs typeface="+mn-cs"/>
              </a:rPr>
              <a:t>kyseisen</a:t>
            </a:r>
            <a:r>
              <a:rPr lang="fi-FI" sz="1000" kern="1200" baseline="0" noProof="0" dirty="0">
                <a:solidFill>
                  <a:schemeClr val="tx1"/>
                </a:solidFill>
                <a:effectLst/>
                <a:latin typeface="+mn-lt"/>
                <a:ea typeface="+mn-ea"/>
                <a:cs typeface="+mn-cs"/>
              </a:rPr>
              <a:t> henkilön tausta, motivaatiotekijät, pelot, turhaumat ja asiat, joissa hän katsoo kärsineensä vääryyttä. Tehokkaan tuen tarjoamiseksi näiden sisäisten tekijöiden lisäksi on otettava huomioon myös ulkoiset tekijät, kuten kyseisen henkilön sosiaalinen ympäristö ja muut paikalliset olosuhteet.</a:t>
            </a:r>
            <a:endParaRPr lang="fi-FI" sz="1000" kern="1200" noProof="0" dirty="0">
              <a:solidFill>
                <a:schemeClr val="tx1"/>
              </a:solidFill>
              <a:effectLst/>
              <a:latin typeface="+mn-lt"/>
              <a:ea typeface="+mn-ea"/>
              <a:cs typeface="+mn-cs"/>
            </a:endParaRPr>
          </a:p>
          <a:p>
            <a:pPr marL="0" lvl="0" indent="0">
              <a:buFont typeface="Arial" panose="020B0604020202020204" pitchFamily="34" charset="0"/>
              <a:buNone/>
            </a:pPr>
            <a:endParaRPr lang="nl-N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13</a:t>
            </a:fld>
            <a:endParaRPr lang="nl-NL"/>
          </a:p>
        </p:txBody>
      </p:sp>
    </p:spTree>
    <p:extLst>
      <p:ext uri="{BB962C8B-B14F-4D97-AF65-F5344CB8AC3E}">
        <p14:creationId xmlns:p14="http://schemas.microsoft.com/office/powerpoint/2010/main" val="4019641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fi-FI" sz="1000" noProof="0" dirty="0"/>
              <a:t>Radikalisoituminen on prosessi, johon vaikuttavat useat tekijät ja </a:t>
            </a:r>
            <a:r>
              <a:rPr lang="fi-FI" sz="1000" noProof="0" dirty="0" smtClean="0"/>
              <a:t>joka kulkee</a:t>
            </a:r>
            <a:r>
              <a:rPr lang="fi-FI" sz="1000" baseline="0" noProof="0" dirty="0" smtClean="0"/>
              <a:t> </a:t>
            </a:r>
            <a:r>
              <a:rPr lang="fi-FI" sz="1000" noProof="0" dirty="0" smtClean="0"/>
              <a:t>eri </a:t>
            </a:r>
            <a:r>
              <a:rPr lang="fi-FI" sz="1000" noProof="0" dirty="0"/>
              <a:t>reittejä.</a:t>
            </a:r>
          </a:p>
          <a:p>
            <a:pPr marL="171450" indent="-171450">
              <a:buFont typeface="Arial" panose="020B0604020202020204" pitchFamily="34" charset="0"/>
              <a:buChar char="•"/>
            </a:pPr>
            <a:r>
              <a:rPr lang="fi-FI" sz="1000" noProof="0" dirty="0"/>
              <a:t>Nuoret (perheet,</a:t>
            </a:r>
            <a:r>
              <a:rPr lang="fi-FI" sz="1000" baseline="0" noProof="0" dirty="0"/>
              <a:t> yhteisöt</a:t>
            </a:r>
            <a:r>
              <a:rPr lang="fi-FI" sz="1000" noProof="0" dirty="0"/>
              <a:t>) eivät</a:t>
            </a:r>
            <a:r>
              <a:rPr lang="fi-FI" sz="1000" baseline="0" noProof="0" dirty="0"/>
              <a:t> ole syyllistyneet rikoksiin, vaan </a:t>
            </a:r>
            <a:r>
              <a:rPr lang="fi-FI" sz="1000" noProof="0" dirty="0"/>
              <a:t>ovat uhreja.</a:t>
            </a:r>
          </a:p>
          <a:p>
            <a:pPr marL="171450" lvl="0" indent="-171450">
              <a:buFont typeface="Arial" panose="020B0604020202020204" pitchFamily="34" charset="0"/>
              <a:buChar char="•"/>
            </a:pPr>
            <a:r>
              <a:rPr lang="fi-FI" sz="1000" noProof="0" dirty="0"/>
              <a:t>Ennalta</a:t>
            </a:r>
            <a:r>
              <a:rPr lang="fi-FI" sz="1000" baseline="0" noProof="0" dirty="0"/>
              <a:t>ehkäisyllä pyritään suojelemaan alttiita yksilöitä ja yhteisöjä. </a:t>
            </a:r>
            <a:endParaRPr lang="fi-FI" sz="1000" noProof="0" dirty="0"/>
          </a:p>
          <a:p>
            <a:endParaRPr lang="en-GB" sz="1000" kern="1200" dirty="0">
              <a:solidFill>
                <a:schemeClr val="tx1"/>
              </a:solidFill>
              <a:effectLst/>
              <a:latin typeface="+mn-lt"/>
              <a:ea typeface="+mn-ea"/>
              <a:cs typeface="+mn-cs"/>
            </a:endParaRPr>
          </a:p>
          <a:p>
            <a:r>
              <a:rPr lang="fi-FI" sz="1000" kern="1200" noProof="0" dirty="0">
                <a:solidFill>
                  <a:schemeClr val="tx1"/>
                </a:solidFill>
                <a:effectLst/>
                <a:latin typeface="+mn-lt"/>
                <a:ea typeface="+mn-ea"/>
                <a:cs typeface="+mn-cs"/>
              </a:rPr>
              <a:t>Radikalisoitumisen</a:t>
            </a:r>
            <a:r>
              <a:rPr lang="fi-FI" sz="1000" kern="1200" baseline="0" noProof="0" dirty="0">
                <a:solidFill>
                  <a:schemeClr val="tx1"/>
                </a:solidFill>
                <a:effectLst/>
                <a:latin typeface="+mn-lt"/>
                <a:ea typeface="+mn-ea"/>
                <a:cs typeface="+mn-cs"/>
              </a:rPr>
              <a:t> tehokasta torjuntaa koskevat </a:t>
            </a:r>
            <a:r>
              <a:rPr lang="fi-FI" sz="1000" kern="1200" noProof="0" dirty="0">
                <a:solidFill>
                  <a:schemeClr val="tx1"/>
                </a:solidFill>
                <a:effectLst/>
                <a:latin typeface="+mn-lt"/>
                <a:ea typeface="+mn-ea"/>
                <a:cs typeface="+mn-cs"/>
              </a:rPr>
              <a:t>RAN:n</a:t>
            </a:r>
            <a:r>
              <a:rPr lang="fi-FI" sz="1000" kern="1200" baseline="0" noProof="0" dirty="0">
                <a:solidFill>
                  <a:schemeClr val="tx1"/>
                </a:solidFill>
                <a:effectLst/>
                <a:latin typeface="+mn-lt"/>
                <a:ea typeface="+mn-ea"/>
                <a:cs typeface="+mn-cs"/>
              </a:rPr>
              <a:t> periaatteet (nk. RAN DNA) voidaan </a:t>
            </a:r>
            <a:r>
              <a:rPr lang="fi-FI" sz="1000" kern="1200" noProof="0" dirty="0">
                <a:solidFill>
                  <a:schemeClr val="tx1"/>
                </a:solidFill>
                <a:effectLst/>
                <a:latin typeface="+mn-lt"/>
                <a:ea typeface="+mn-ea"/>
                <a:cs typeface="+mn-cs"/>
              </a:rPr>
              <a:t>tiivistää seuraavasti</a:t>
            </a:r>
            <a:r>
              <a:rPr lang="fi-FI" sz="1000" kern="1200" baseline="0" noProof="0" dirty="0">
                <a:solidFill>
                  <a:schemeClr val="tx1"/>
                </a:solidFill>
                <a:effectLst/>
                <a:latin typeface="+mn-lt"/>
                <a:ea typeface="+mn-ea"/>
                <a:cs typeface="+mn-cs"/>
              </a:rPr>
              <a:t>:</a:t>
            </a:r>
            <a:r>
              <a:rPr lang="fi-FI" sz="1000" kern="1200" noProof="0" dirty="0">
                <a:solidFill>
                  <a:schemeClr val="tx1"/>
                </a:solidFill>
                <a:effectLst/>
                <a:latin typeface="+mn-lt"/>
                <a:ea typeface="+mn-ea"/>
                <a:cs typeface="+mn-cs"/>
              </a:rPr>
              <a:t> </a:t>
            </a: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On tärkeää saada mukaan ja kouluttaa kentällä työskentelevät käytännön toimijat: nämä toimijat ovat ensimmäiset ammattihenkilöt, joihin radikalisoitumisvaarassa olevat ovat yhteydessä. Radikalisoitumisen ennaltaehkäisemiseksi toimijoiden</a:t>
            </a:r>
            <a:r>
              <a:rPr lang="fi-FI" sz="1000" kern="1200" baseline="0" noProof="0" dirty="0">
                <a:solidFill>
                  <a:schemeClr val="tx1"/>
                </a:solidFill>
                <a:effectLst/>
                <a:latin typeface="+mn-lt"/>
                <a:ea typeface="+mn-ea"/>
                <a:cs typeface="+mn-cs"/>
              </a:rPr>
              <a:t> </a:t>
            </a:r>
            <a:r>
              <a:rPr lang="fi-FI" sz="1000" kern="1200" noProof="0" dirty="0">
                <a:solidFill>
                  <a:schemeClr val="tx1"/>
                </a:solidFill>
                <a:effectLst/>
                <a:latin typeface="+mn-lt"/>
                <a:ea typeface="+mn-ea"/>
                <a:cs typeface="+mn-cs"/>
              </a:rPr>
              <a:t>on tunnettava </a:t>
            </a:r>
            <a:r>
              <a:rPr lang="fi-FI" sz="1000" kern="1200" baseline="0" noProof="0" dirty="0">
                <a:solidFill>
                  <a:schemeClr val="tx1"/>
                </a:solidFill>
                <a:effectLst/>
                <a:latin typeface="+mn-lt"/>
                <a:ea typeface="+mn-ea"/>
                <a:cs typeface="+mn-cs"/>
              </a:rPr>
              <a:t>radikalisoitumisen merkit ja osattava hakea tukea näihin merkkeihin puuttumiseksi samalla kun he säilyttävät myönteisen kontaktin kyseiseen henkilöön.</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Ennalta</a:t>
            </a:r>
            <a:r>
              <a:rPr lang="fi-FI" sz="1000" kern="1200" baseline="0" noProof="0" dirty="0">
                <a:solidFill>
                  <a:schemeClr val="tx1"/>
                </a:solidFill>
                <a:effectLst/>
                <a:latin typeface="+mn-lt"/>
                <a:ea typeface="+mn-ea"/>
                <a:cs typeface="+mn-cs"/>
              </a:rPr>
              <a:t>ehkäisy on tärkeää:</a:t>
            </a:r>
            <a:r>
              <a:rPr lang="fi-FI" sz="1000" kern="1200" noProof="0" dirty="0">
                <a:solidFill>
                  <a:schemeClr val="tx1"/>
                </a:solidFill>
                <a:effectLst/>
                <a:latin typeface="+mn-lt"/>
                <a:ea typeface="+mn-ea"/>
                <a:cs typeface="+mn-cs"/>
              </a:rPr>
              <a:t> on ehdottoman välttämätöntä panostaa</a:t>
            </a:r>
            <a:r>
              <a:rPr lang="fi-FI" sz="1000" kern="1200" baseline="0" noProof="0" dirty="0">
                <a:solidFill>
                  <a:schemeClr val="tx1"/>
                </a:solidFill>
                <a:effectLst/>
                <a:latin typeface="+mn-lt"/>
                <a:ea typeface="+mn-ea"/>
                <a:cs typeface="+mn-cs"/>
              </a:rPr>
              <a:t> radikalisoitumisen kasvualustaa heikentäviin toimiin radikalisoitumisprosessien ehkäisemiseksi tai niiden pysäyttämiseksi mahdollisimman varhain.</a:t>
            </a:r>
            <a:r>
              <a:rPr lang="fi-FI" sz="1000" kern="1200" noProof="0" dirty="0">
                <a:solidFill>
                  <a:schemeClr val="tx1"/>
                </a:solidFill>
                <a:effectLst/>
                <a:latin typeface="+mn-lt"/>
                <a:ea typeface="+mn-ea"/>
                <a:cs typeface="+mn-cs"/>
              </a:rPr>
              <a:t> </a:t>
            </a:r>
          </a:p>
          <a:p>
            <a:pPr marL="171450" lvl="0" indent="-171450">
              <a:buFont typeface="Arial" panose="020B0604020202020204" pitchFamily="34" charset="0"/>
              <a:buChar char="•"/>
            </a:pPr>
            <a:r>
              <a:rPr lang="fi-FI" sz="1200" kern="1200" noProof="0" dirty="0">
                <a:solidFill>
                  <a:schemeClr val="tx1"/>
                </a:solidFill>
                <a:latin typeface="+mn-lt"/>
                <a:ea typeface="+mn-ea"/>
                <a:cs typeface="+mn-cs"/>
              </a:rPr>
              <a:t>Eri viranomaistahojen väliset lähestymistavat ovat tärkeitä</a:t>
            </a:r>
            <a:r>
              <a:rPr lang="fi-FI" sz="1000" kern="1200" noProof="0" dirty="0">
                <a:solidFill>
                  <a:schemeClr val="tx1"/>
                </a:solidFill>
                <a:effectLst/>
                <a:latin typeface="+mn-lt"/>
                <a:ea typeface="+mn-ea"/>
                <a:cs typeface="+mn-cs"/>
              </a:rPr>
              <a:t>: radikalisoitumisen ennaltaehkäiseminen ja radikalisoitumisvaarassa</a:t>
            </a:r>
            <a:r>
              <a:rPr lang="fi-FI" sz="1000" kern="1200" baseline="0" noProof="0" dirty="0">
                <a:solidFill>
                  <a:schemeClr val="tx1"/>
                </a:solidFill>
                <a:effectLst/>
                <a:latin typeface="+mn-lt"/>
                <a:ea typeface="+mn-ea"/>
                <a:cs typeface="+mn-cs"/>
              </a:rPr>
              <a:t> olevien suojeleminen edellyttää </a:t>
            </a:r>
            <a:r>
              <a:rPr lang="fi-FI" sz="1200" kern="1200" noProof="0" dirty="0">
                <a:solidFill>
                  <a:schemeClr val="tx1"/>
                </a:solidFill>
                <a:latin typeface="+mn-lt"/>
                <a:ea typeface="+mn-ea"/>
                <a:cs typeface="+mn-cs"/>
              </a:rPr>
              <a:t>yhdenmukaisen</a:t>
            </a:r>
            <a:r>
              <a:rPr lang="fi-FI" sz="1200" kern="1200" baseline="0" noProof="0" dirty="0">
                <a:solidFill>
                  <a:schemeClr val="tx1"/>
                </a:solidFill>
                <a:latin typeface="+mn-lt"/>
                <a:ea typeface="+mn-ea"/>
                <a:cs typeface="+mn-cs"/>
              </a:rPr>
              <a:t> ja luotettavan viranomaisverkoston </a:t>
            </a:r>
            <a:r>
              <a:rPr lang="fi-FI" sz="1000" kern="1200" noProof="0" dirty="0">
                <a:solidFill>
                  <a:schemeClr val="tx1"/>
                </a:solidFill>
                <a:latin typeface="+mn-lt"/>
                <a:ea typeface="+mn-ea"/>
                <a:cs typeface="+mn-cs"/>
              </a:rPr>
              <a:t>yhteistyötä.</a:t>
            </a:r>
            <a:r>
              <a:rPr lang="fi-FI" sz="1000" kern="1200" baseline="0" noProof="0" dirty="0">
                <a:solidFill>
                  <a:schemeClr val="tx1"/>
                </a:solidFill>
                <a:latin typeface="+mn-lt"/>
                <a:ea typeface="+mn-ea"/>
                <a:cs typeface="+mn-cs"/>
              </a:rPr>
              <a:t> Verkoston sisällä voidaan vaihtaa asiantuntemusta ja tietoja, keskustella tapauksista ja luoda yhteisymmärrys parhaasta toimintatavasta, josta kaikki ovat vastuussa. Verkostoihin pitäisi kuulua lainvalvontaviranomaisia, terveys- ja sosiaalihuolto-organisaatioita, kansalaisjärjestöjä ja yhteisöjen edustajia.</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Paikallisiin</a:t>
            </a:r>
            <a:r>
              <a:rPr lang="fi-FI" sz="1000" kern="1200" baseline="0" noProof="0" dirty="0">
                <a:solidFill>
                  <a:schemeClr val="tx1"/>
                </a:solidFill>
                <a:effectLst/>
                <a:latin typeface="+mn-lt"/>
                <a:ea typeface="+mn-ea"/>
                <a:cs typeface="+mn-cs"/>
              </a:rPr>
              <a:t> olosuhteisiin r</a:t>
            </a:r>
            <a:r>
              <a:rPr lang="fi-FI" sz="1000" kern="1200" noProof="0" dirty="0">
                <a:solidFill>
                  <a:schemeClr val="tx1"/>
                </a:solidFill>
                <a:effectLst/>
                <a:latin typeface="+mn-lt"/>
                <a:ea typeface="+mn-ea"/>
                <a:cs typeface="+mn-cs"/>
              </a:rPr>
              <a:t>äätälöidyt toimet ovat tärkeitä: jokainen radikalisoitumisvaarassa oleva on erilainen, joten tarvitaan tapauskohtaisia toimia. Tarkoituksenmukaisten toimien suunnittelemiseksi on tärkeää tuntea</a:t>
            </a:r>
            <a:r>
              <a:rPr lang="fi-FI" sz="1000" kern="1200" baseline="0" noProof="0" dirty="0">
                <a:solidFill>
                  <a:schemeClr val="tx1"/>
                </a:solidFill>
                <a:effectLst/>
                <a:latin typeface="+mn-lt"/>
                <a:ea typeface="+mn-ea"/>
                <a:cs typeface="+mn-cs"/>
              </a:rPr>
              <a:t> esim. </a:t>
            </a:r>
            <a:r>
              <a:rPr lang="fi-FI" sz="1000" kern="1200" noProof="0" dirty="0">
                <a:solidFill>
                  <a:schemeClr val="tx1"/>
                </a:solidFill>
                <a:effectLst/>
                <a:latin typeface="+mn-lt"/>
                <a:ea typeface="+mn-ea"/>
                <a:cs typeface="+mn-cs"/>
              </a:rPr>
              <a:t>kyseisen</a:t>
            </a:r>
            <a:r>
              <a:rPr lang="fi-FI" sz="1000" kern="1200" baseline="0" noProof="0" dirty="0">
                <a:solidFill>
                  <a:schemeClr val="tx1"/>
                </a:solidFill>
                <a:effectLst/>
                <a:latin typeface="+mn-lt"/>
                <a:ea typeface="+mn-ea"/>
                <a:cs typeface="+mn-cs"/>
              </a:rPr>
              <a:t> henkilön tausta, motivaatiotekijät, pelot, turhaumat ja asiat, joissa hän katsoo kärsineensä vääryyttä. Tehokkaan tuen tarjoamiseksi näiden sisäisten tekijöiden lisäksi on otettava huomioon myös ulkoiset tekijät, kuten kyseisen henkilön sosiaalinen ympäristö ja muut paikalliset olosuhteet.</a:t>
            </a:r>
            <a:endParaRPr lang="fi-FI" sz="1000" kern="1200" noProof="0" dirty="0">
              <a:solidFill>
                <a:schemeClr val="tx1"/>
              </a:solidFill>
              <a:effectLst/>
              <a:latin typeface="+mn-lt"/>
              <a:ea typeface="+mn-ea"/>
              <a:cs typeface="+mn-cs"/>
            </a:endParaRP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14</a:t>
            </a:fld>
            <a:endParaRPr lang="nl-NL"/>
          </a:p>
        </p:txBody>
      </p:sp>
    </p:spTree>
    <p:extLst>
      <p:ext uri="{BB962C8B-B14F-4D97-AF65-F5344CB8AC3E}">
        <p14:creationId xmlns:p14="http://schemas.microsoft.com/office/powerpoint/2010/main" val="3065681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fi-FI" sz="1000" b="1" u="sng" noProof="0" dirty="0"/>
              <a:t>Esimerkkejä työntö-</a:t>
            </a:r>
            <a:r>
              <a:rPr lang="fi-FI" sz="1000" b="1" u="sng" baseline="0" noProof="0" dirty="0"/>
              <a:t> ja vetotekijöistä</a:t>
            </a:r>
            <a:endParaRPr lang="fi-FI" sz="1000" b="1" u="sng" noProof="0" dirty="0"/>
          </a:p>
          <a:p>
            <a:pPr marL="228600" indent="-228600">
              <a:buFont typeface="Arial" panose="020B0604020202020204" pitchFamily="34" charset="0"/>
              <a:buChar char="•"/>
            </a:pPr>
            <a:r>
              <a:rPr lang="fi-FI" sz="1000" noProof="0" dirty="0"/>
              <a:t>Lietsotaan kaltoin kohtelun tunnetta: syrjäytyminen, voimakas epäoikeudenmukaisuuden tunne,</a:t>
            </a:r>
            <a:r>
              <a:rPr lang="fi-FI" sz="1000" baseline="0" noProof="0" dirty="0"/>
              <a:t> nöyryytys</a:t>
            </a:r>
            <a:r>
              <a:rPr lang="fi-FI" sz="1000" noProof="0" dirty="0"/>
              <a:t>, jäykkä mustavalkoinen ajattelu, salaliittoteoriat, uhriutumisen tunne.</a:t>
            </a:r>
          </a:p>
          <a:p>
            <a:pPr marL="228600" indent="-228600">
              <a:buFont typeface="Arial" panose="020B0604020202020204" pitchFamily="34" charset="0"/>
              <a:buChar char="•"/>
            </a:pPr>
            <a:r>
              <a:rPr lang="fi-FI" sz="1000" noProof="0" dirty="0"/>
              <a:t>Lietsotaan syrjäytymisen tunnetta: syrjintä, vähäiset sosiaalisen nousun mahdollisuudet, vähäinen koulutus, työttömyys, rikollisuus.</a:t>
            </a:r>
          </a:p>
          <a:p>
            <a:pPr marL="228600" indent="-228600">
              <a:buFont typeface="Arial" panose="020B0604020202020204" pitchFamily="34" charset="0"/>
              <a:buChar char="•"/>
            </a:pPr>
            <a:r>
              <a:rPr lang="fi-FI" sz="1000" noProof="0" dirty="0"/>
              <a:t>Poliittinen propaganda:</a:t>
            </a:r>
            <a:r>
              <a:rPr lang="fi-FI" sz="1000" baseline="0" noProof="0" dirty="0"/>
              <a:t> l</a:t>
            </a:r>
            <a:r>
              <a:rPr lang="fi-FI" sz="1000" noProof="0" dirty="0"/>
              <a:t>ähinnä ”länsimaat ovat sodassa</a:t>
            </a:r>
            <a:r>
              <a:rPr lang="fi-FI" sz="1000" baseline="0" noProof="0" dirty="0"/>
              <a:t> islamia vastaan”; m</a:t>
            </a:r>
            <a:r>
              <a:rPr lang="fi-FI" sz="1000" noProof="0" dirty="0"/>
              <a:t>yös huivikielto, pilapiirroskriisit, islaminvastaisuus.</a:t>
            </a:r>
          </a:p>
          <a:p>
            <a:pPr marL="228600" indent="-228600">
              <a:buFont typeface="Arial" panose="020B0604020202020204" pitchFamily="34" charset="0"/>
              <a:buChar char="•"/>
            </a:pPr>
            <a:r>
              <a:rPr lang="fi-FI" sz="1000" noProof="0" dirty="0"/>
              <a:t>Ideologinen ja uskonnollinen</a:t>
            </a:r>
            <a:r>
              <a:rPr lang="fi-FI" sz="1000" baseline="0" noProof="0" dirty="0"/>
              <a:t> oikeutus: </a:t>
            </a:r>
            <a:r>
              <a:rPr lang="fi-FI" sz="1000" noProof="0" dirty="0"/>
              <a:t>maailmanlopun ennusteet, jihadin väkivaltainen tulkinta, tunne siitä, että islam on saarroksissa ja halu suojella ummaa (islamilaista yhteisöä), näkemys länsimaailmasta</a:t>
            </a:r>
            <a:r>
              <a:rPr lang="fi-FI" sz="1000" baseline="0" noProof="0" dirty="0"/>
              <a:t> moraalittoman maallisuuden ilmentymänä.</a:t>
            </a:r>
            <a:endParaRPr lang="fi-FI" sz="1000" noProof="0" dirty="0"/>
          </a:p>
          <a:p>
            <a:pPr marL="228600" indent="-228600">
              <a:buFont typeface="Arial" panose="020B0604020202020204" pitchFamily="34" charset="0"/>
              <a:buChar char="•"/>
            </a:pPr>
            <a:r>
              <a:rPr lang="fi-FI" sz="1000" noProof="0" dirty="0"/>
              <a:t>Kulttuuri- ja identiteettikriisien lietsominen:</a:t>
            </a:r>
            <a:r>
              <a:rPr lang="fi-FI" sz="1000" baseline="0" noProof="0" dirty="0"/>
              <a:t> kulttuurinen syrjäytyminen</a:t>
            </a:r>
            <a:r>
              <a:rPr lang="fi-FI" sz="1000" noProof="0" dirty="0"/>
              <a:t>, kuulumattomuus kotiin tai vanhempien yhteisöön, uskonnollisen yhteenkuuluvuuden</a:t>
            </a:r>
            <a:r>
              <a:rPr lang="fi-FI" sz="1000" baseline="0" noProof="0" dirty="0"/>
              <a:t> vahvistaminen </a:t>
            </a:r>
            <a:r>
              <a:rPr lang="fi-FI" sz="1000" noProof="0" dirty="0"/>
              <a:t>maailman muslimien kanssa.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15</a:t>
            </a:fld>
            <a:endParaRPr lang="nl-NL"/>
          </a:p>
        </p:txBody>
      </p:sp>
    </p:spTree>
    <p:extLst>
      <p:ext uri="{BB962C8B-B14F-4D97-AF65-F5344CB8AC3E}">
        <p14:creationId xmlns:p14="http://schemas.microsoft.com/office/powerpoint/2010/main" val="2727610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fi-FI" sz="1000" b="1" u="sng" noProof="0" dirty="0"/>
              <a:t>Yhteiskeskustelu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t>Radikalisoitumisessa on useita vaiheita. Missä vaiheessa</a:t>
            </a:r>
            <a:r>
              <a:rPr lang="fi-FI" sz="1000" baseline="0" noProof="0" dirty="0"/>
              <a:t> edustamasi organisaatio toimii tai haluaa toimia?</a:t>
            </a:r>
            <a:endParaRPr lang="fi-FI" sz="10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t>Erilaiset vuorovaikutusmuodot kohdeyleisöjen kanssa</a:t>
            </a:r>
            <a:r>
              <a:rPr lang="fi-FI" sz="1000" baseline="0" noProof="0" dirty="0"/>
              <a:t>. Minkä valitset: </a:t>
            </a:r>
            <a:r>
              <a:rPr lang="fi-FI" sz="1000" noProof="0" dirty="0"/>
              <a:t>ennaltaehkäisyn, vaihtoehdon</a:t>
            </a:r>
            <a:r>
              <a:rPr lang="fi-FI" sz="1000" baseline="0" noProof="0" dirty="0"/>
              <a:t> tarjoamisen</a:t>
            </a:r>
            <a:r>
              <a:rPr lang="fi-FI" sz="1000" noProof="0" dirty="0"/>
              <a:t>, propagandan </a:t>
            </a:r>
            <a:r>
              <a:rPr lang="fi-FI" sz="1000" baseline="0" noProof="0" dirty="0"/>
              <a:t>vai vastapuheen</a:t>
            </a:r>
            <a:r>
              <a:rPr lang="fi-FI" sz="1000" noProof="0" dirty="0"/>
              <a:t>?</a:t>
            </a:r>
          </a:p>
          <a:p>
            <a:pPr marL="171450" lvl="0" indent="-171450">
              <a:buFont typeface="Arial" panose="020B0604020202020204" pitchFamily="34" charset="0"/>
              <a:buChar char="•"/>
            </a:pPr>
            <a:r>
              <a:rPr lang="fi-FI" sz="1000" noProof="0" dirty="0"/>
              <a:t>Paikallisuus on tärkeää. Miten sosiaalista mediaa voidaan hyödyntää?</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16</a:t>
            </a:fld>
            <a:endParaRPr lang="nl-NL"/>
          </a:p>
        </p:txBody>
      </p:sp>
    </p:spTree>
    <p:extLst>
      <p:ext uri="{BB962C8B-B14F-4D97-AF65-F5344CB8AC3E}">
        <p14:creationId xmlns:p14="http://schemas.microsoft.com/office/powerpoint/2010/main" val="3549796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fi-FI" sz="1000" kern="1200" noProof="0" dirty="0">
                <a:solidFill>
                  <a:schemeClr val="tx1"/>
                </a:solidFill>
                <a:effectLst/>
                <a:latin typeface="+mn-lt"/>
                <a:ea typeface="+mn-ea"/>
                <a:cs typeface="+mn-cs"/>
              </a:rPr>
              <a:t>”Hyvä suunnittelija kopioi, loistava suunnittelija varastaa” on tunnettu sanonta luovilla aloilla. </a:t>
            </a:r>
          </a:p>
          <a:p>
            <a:pPr marL="171450" indent="-171450">
              <a:buFont typeface="Arial" panose="020B0604020202020204" pitchFamily="34" charset="0"/>
              <a:buChar char="•"/>
            </a:pPr>
            <a:endParaRPr lang="fi-FI" sz="10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i-FI" sz="1000" kern="1200" noProof="0" dirty="0">
                <a:solidFill>
                  <a:schemeClr val="tx1"/>
                </a:solidFill>
                <a:effectLst/>
                <a:latin typeface="+mn-lt"/>
                <a:ea typeface="+mn-ea"/>
                <a:cs typeface="+mn-cs"/>
              </a:rPr>
              <a:t>Innoittavatko sinua tietyt kampanjat</a:t>
            </a:r>
            <a:r>
              <a:rPr lang="fi-FI" sz="1000" kern="1200" baseline="0" noProof="0" dirty="0">
                <a:solidFill>
                  <a:schemeClr val="tx1"/>
                </a:solidFill>
                <a:effectLst/>
                <a:latin typeface="+mn-lt"/>
                <a:ea typeface="+mn-ea"/>
                <a:cs typeface="+mn-cs"/>
              </a:rPr>
              <a:t>?</a:t>
            </a:r>
            <a:endParaRPr lang="fi-FI" sz="10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i-FI" sz="1000" kern="1200" noProof="0" dirty="0">
                <a:solidFill>
                  <a:schemeClr val="tx1"/>
                </a:solidFill>
                <a:effectLst/>
                <a:latin typeface="+mn-lt"/>
                <a:ea typeface="+mn-ea"/>
                <a:cs typeface="+mn-cs"/>
              </a:rPr>
              <a:t>Seuraavaksi annetaan esimerkki muutamista tunnetuista kampanjoista. Ne saattavat innoittaa sinua keksimään</a:t>
            </a:r>
            <a:r>
              <a:rPr lang="fi-FI" sz="1000" kern="1200" baseline="0" noProof="0" dirty="0">
                <a:solidFill>
                  <a:schemeClr val="tx1"/>
                </a:solidFill>
                <a:effectLst/>
                <a:latin typeface="+mn-lt"/>
                <a:ea typeface="+mn-ea"/>
                <a:cs typeface="+mn-cs"/>
              </a:rPr>
              <a:t> omia ideoita:</a:t>
            </a:r>
            <a:endParaRPr lang="fi-FI" sz="10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i-FI" sz="1000" kern="1200" noProof="0" dirty="0">
                <a:solidFill>
                  <a:schemeClr val="tx1"/>
                </a:solidFill>
                <a:effectLst/>
                <a:latin typeface="+mn-lt"/>
                <a:ea typeface="+mn-ea"/>
                <a:cs typeface="+mn-cs"/>
              </a:rPr>
              <a:t>Not</a:t>
            </a:r>
            <a:r>
              <a:rPr lang="fi-FI" sz="1000" kern="1200" baseline="0" noProof="0" dirty="0">
                <a:solidFill>
                  <a:schemeClr val="tx1"/>
                </a:solidFill>
                <a:effectLst/>
                <a:latin typeface="+mn-lt"/>
                <a:ea typeface="+mn-ea"/>
                <a:cs typeface="+mn-cs"/>
              </a:rPr>
              <a:t> Another Brother (Quilliam-säätiö, James Russell)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t>Netz-gegen-nazis. Perinteinen</a:t>
            </a:r>
            <a:r>
              <a:rPr lang="fi-FI" sz="1000" baseline="0" noProof="0" dirty="0"/>
              <a:t> kampanja esiteltiin verkossa</a:t>
            </a:r>
            <a:r>
              <a:rPr lang="fi-FI" sz="1000" noProof="0" dirty="0"/>
              <a:t>: </a:t>
            </a:r>
            <a:r>
              <a:rPr lang="fi-FI" sz="1000" u="sng" noProof="0" dirty="0">
                <a:hlinkClick r:id="rId3"/>
              </a:rPr>
              <a:t>http://www.netz-gegen-nazis.de</a:t>
            </a:r>
            <a:endParaRPr lang="fi-FI" sz="1000" u="sng" noProof="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000" u="none" noProof="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u="none" baseline="0" noProof="0" dirty="0"/>
              <a:t>Näissä kampanjoissa vain torjuttiin kärjistämistä ilman vaihtoehto- tai vastapropagandaa. Ne ilmentävät solidaarisuutta ja yhteisöllisyyttä. </a:t>
            </a:r>
            <a:endParaRPr lang="fi-FI" sz="1000" u="none"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17</a:t>
            </a:fld>
            <a:endParaRPr lang="nl-NL"/>
          </a:p>
        </p:txBody>
      </p:sp>
    </p:spTree>
    <p:extLst>
      <p:ext uri="{BB962C8B-B14F-4D97-AF65-F5344CB8AC3E}">
        <p14:creationId xmlns:p14="http://schemas.microsoft.com/office/powerpoint/2010/main" val="1007731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0" dirty="0">
                <a:solidFill>
                  <a:schemeClr val="bg1"/>
                </a:solidFill>
              </a:rPr>
              <a:t>https://youtu.be/IjIQ0ctzyZE</a:t>
            </a:r>
            <a:endParaRPr lang="en-US" sz="1000" b="0" dirty="0"/>
          </a:p>
          <a:p>
            <a:r>
              <a:rPr lang="fi-FI" sz="1000" b="0" noProof="0" dirty="0"/>
              <a:t>Linkki Youtube</a:t>
            </a:r>
            <a:r>
              <a:rPr lang="fi-FI" sz="1000" b="0" baseline="0" noProof="0" dirty="0"/>
              <a:t>-videoon, jonka kesto on 1:41. </a:t>
            </a:r>
            <a:endParaRPr lang="fi-FI" sz="1000" b="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18</a:t>
            </a:fld>
            <a:endParaRPr lang="nl-NL"/>
          </a:p>
        </p:txBody>
      </p:sp>
    </p:spTree>
    <p:extLst>
      <p:ext uri="{BB962C8B-B14F-4D97-AF65-F5344CB8AC3E}">
        <p14:creationId xmlns:p14="http://schemas.microsoft.com/office/powerpoint/2010/main" val="204117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dirty="0"/>
              <a:t>Note to trainer: I’ll ride with you started as an online twitter campaign immediately after racial insult event</a:t>
            </a:r>
            <a:r>
              <a:rPr lang="en-US" sz="1000" u="sng" baseline="0" dirty="0"/>
              <a:t> in Australia. The hashtag and its cause became adopted by a national educational programme.</a:t>
            </a:r>
            <a:endParaRPr lang="en-US" sz="1000" u="sng" dirty="0"/>
          </a:p>
          <a:p>
            <a:endParaRPr lang="fi-FI" sz="1000" noProof="0" dirty="0"/>
          </a:p>
          <a:p>
            <a:r>
              <a:rPr lang="fi-FI" sz="1000" noProof="0" dirty="0"/>
              <a:t>Joulukuu, 2014</a:t>
            </a:r>
          </a:p>
          <a:p>
            <a:r>
              <a:rPr lang="fi-FI" sz="1000" i="0" noProof="0" dirty="0"/>
              <a:t>”Maanantain panttivankidraama Sydneyssä</a:t>
            </a:r>
            <a:r>
              <a:rPr lang="fi-FI" sz="1000" i="0" baseline="0" noProof="0" dirty="0"/>
              <a:t> Australiassa on ohi, mutta tapahtumien kulku – ampuja ja kaksi muuta henkilöä kuoli ja neljä loukkaantui 16 tunnin pattitilanteen jälkeen – on yhä hämärän peitossa. Rikoksesta epäillyn Man Monisin motiiveja ei tunneta, kuten ei draaman päättäneen poliisioperaation yksityiskohtiakaan.</a:t>
            </a:r>
          </a:p>
          <a:p>
            <a:r>
              <a:rPr lang="fi-FI" sz="1000" i="0" baseline="0" noProof="0" dirty="0"/>
              <a:t>Epätietoisuuden vielä vallitessa verkossa alkoi Australian muslimeihin kohdistunut vastahyökkäys. Panttivankitilannetta koskevat uutiset – joissa kerrottiin myös hyökkääjän uskonnollinen tausta ja kansallisuus sekä se, että hänellä oli mukanaan musta lippu, johon oli kirjoitettu muslimien uskontunnustus – levisivät nopeasti, ja </a:t>
            </a:r>
            <a:r>
              <a:rPr lang="fi-FI" sz="1000" i="0" baseline="0" noProof="0" dirty="0" err="1"/>
              <a:t>Twitterissä</a:t>
            </a:r>
            <a:r>
              <a:rPr lang="fi-FI" sz="1000" i="0" baseline="0" noProof="0" dirty="0"/>
              <a:t> </a:t>
            </a:r>
            <a:r>
              <a:rPr lang="fi-FI" sz="1000" i="0" baseline="0" noProof="0" dirty="0" smtClean="0"/>
              <a:t>aihetunnisteen </a:t>
            </a:r>
            <a:r>
              <a:rPr lang="fi-FI" sz="1000" i="0" noProof="0" dirty="0"/>
              <a:t>#</a:t>
            </a:r>
            <a:r>
              <a:rPr lang="fi-FI" sz="1000" i="0" noProof="0" dirty="0" err="1"/>
              <a:t>SydneySiege</a:t>
            </a:r>
            <a:r>
              <a:rPr lang="fi-FI" sz="1000" i="0" noProof="0" dirty="0"/>
              <a:t> </a:t>
            </a:r>
            <a:r>
              <a:rPr lang="fi-FI" sz="1000" i="0" noProof="0" dirty="0" smtClean="0"/>
              <a:t>alle alkoi ennalta</a:t>
            </a:r>
            <a:r>
              <a:rPr lang="fi-FI" sz="1000" i="0" baseline="0" noProof="0" dirty="0" smtClean="0"/>
              <a:t> </a:t>
            </a:r>
            <a:r>
              <a:rPr lang="fi-FI" sz="1000" i="0" noProof="0" dirty="0" smtClean="0"/>
              <a:t>arvattavasti</a:t>
            </a:r>
            <a:r>
              <a:rPr lang="fi-FI" sz="1000" i="0" baseline="0" noProof="0" dirty="0" smtClean="0"/>
              <a:t> kertyä satunnaisia ja </a:t>
            </a:r>
            <a:r>
              <a:rPr lang="fi-FI" sz="1000" i="0" noProof="0" dirty="0" smtClean="0"/>
              <a:t>vastenmielisiä</a:t>
            </a:r>
            <a:r>
              <a:rPr lang="fi-FI" sz="1000" i="0" baseline="0" noProof="0" dirty="0" smtClean="0"/>
              <a:t> verkkokommentteja</a:t>
            </a:r>
            <a:r>
              <a:rPr lang="fi-FI" sz="1000" i="0" noProof="0" dirty="0" smtClean="0"/>
              <a:t>.</a:t>
            </a:r>
            <a:r>
              <a:rPr lang="fi-FI" sz="1000" i="0" baseline="0" noProof="0" dirty="0" smtClean="0"/>
              <a:t> </a:t>
            </a:r>
            <a:r>
              <a:rPr lang="fi-FI" sz="1000" i="0" baseline="0" noProof="0" dirty="0"/>
              <a:t>Ihmiset lähettivät muukalaisvihamielisiä ja islaminvastaisia tviittejä, ja äärioikeistolainen ryhmittymä </a:t>
            </a:r>
            <a:r>
              <a:rPr lang="fi-FI" sz="1000" i="0" noProof="0" dirty="0"/>
              <a:t>Australian Defence League uhkasi yhteenotoilla muslimienemmistöisessä</a:t>
            </a:r>
            <a:r>
              <a:rPr lang="fi-FI" sz="1000" i="0" baseline="0" noProof="0" dirty="0"/>
              <a:t> </a:t>
            </a:r>
            <a:r>
              <a:rPr lang="fi-FI" sz="1000" i="0" noProof="0" dirty="0"/>
              <a:t>Sydneyn esikaupungissa Lakembassa.</a:t>
            </a:r>
          </a:p>
          <a:p>
            <a:endParaRPr lang="fi-FI" sz="1000" i="0" noProof="0" dirty="0"/>
          </a:p>
          <a:p>
            <a:r>
              <a:rPr lang="fi-FI" sz="1000" i="0" noProof="0" dirty="0"/>
              <a:t>Facebook</a:t>
            </a:r>
          </a:p>
          <a:p>
            <a:r>
              <a:rPr lang="fi-FI" sz="1000" i="0" noProof="0" dirty="0"/>
              <a:t>Junamatkustajan kerrotaan nähneen musliminaisen riisuvan hijabinsa ilmeisesti hyökkäyksen pelossa. Matkustaja pyysi naista panemaan hijabin takaisin ja tarjoutui saattamaan häntä.</a:t>
            </a:r>
            <a:r>
              <a:rPr lang="fi-FI" sz="1000" i="0" baseline="0" noProof="0" dirty="0"/>
              <a:t> Näin sai alkunsa aihetunniste </a:t>
            </a:r>
            <a:r>
              <a:rPr lang="fi-FI" sz="1000" i="0" noProof="0" dirty="0"/>
              <a:t>#IllRideWithYou,</a:t>
            </a:r>
            <a:r>
              <a:rPr lang="fi-FI" sz="1000" i="0" baseline="0" noProof="0" dirty="0"/>
              <a:t> joka </a:t>
            </a:r>
            <a:r>
              <a:rPr lang="fi-FI" sz="1000" i="0" noProof="0" dirty="0"/>
              <a:t>levisi nopeasti ja on yhä suosittu eri</a:t>
            </a:r>
            <a:r>
              <a:rPr lang="fi-FI" sz="1000" i="0" baseline="0" noProof="0" dirty="0"/>
              <a:t> puolilla maailmaa, vaikka panttivankidraaman päättymisestä on kulunut useita tunteja.” </a:t>
            </a:r>
          </a:p>
          <a:p>
            <a:endParaRPr lang="fi-FI" sz="1000" noProof="0" dirty="0"/>
          </a:p>
          <a:p>
            <a:r>
              <a:rPr lang="fi-FI" sz="1000" noProof="0" dirty="0"/>
              <a:t>Lähde: https://www.theatlantic.com/international/archive/2014/12/illridewithyou-hashtag-sydney-siege-anti-islam-australia/383765/</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19</a:t>
            </a:fld>
            <a:endParaRPr lang="nl-NL"/>
          </a:p>
        </p:txBody>
      </p:sp>
    </p:spTree>
    <p:extLst>
      <p:ext uri="{BB962C8B-B14F-4D97-AF65-F5344CB8AC3E}">
        <p14:creationId xmlns:p14="http://schemas.microsoft.com/office/powerpoint/2010/main" val="2041172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20</a:t>
            </a:fld>
            <a:endParaRPr lang="nl-NL"/>
          </a:p>
        </p:txBody>
      </p:sp>
    </p:spTree>
    <p:extLst>
      <p:ext uri="{BB962C8B-B14F-4D97-AF65-F5344CB8AC3E}">
        <p14:creationId xmlns:p14="http://schemas.microsoft.com/office/powerpoint/2010/main" val="30463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sng" baseline="0" dirty="0">
                <a:solidFill>
                  <a:srgbClr val="FF0000"/>
                </a:solidFill>
              </a:rPr>
              <a:t>Following the GAMMMA sections, participants can make use of a template to take notes during the day</a:t>
            </a:r>
            <a:endParaRPr lang="nl-NL" sz="1000" b="0" u="sng" dirty="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sng" dirty="0">
                <a:solidFill>
                  <a:srgbClr val="FF0000"/>
                </a:solidFill>
              </a:rPr>
              <a:t>The objective is to help empower CSOs to carry out effective campaigns</a:t>
            </a:r>
            <a:r>
              <a:rPr lang="en-US" sz="1000" b="0" u="sng" baseline="0" dirty="0">
                <a:solidFill>
                  <a:srgbClr val="FF0000"/>
                </a:solidFill>
              </a:rPr>
              <a:t> and to shorten their learning curve by sharing experiences of earlier campaigns.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a:t>
            </a:fld>
            <a:endParaRPr lang="nl-NL"/>
          </a:p>
        </p:txBody>
      </p:sp>
    </p:spTree>
    <p:extLst>
      <p:ext uri="{BB962C8B-B14F-4D97-AF65-F5344CB8AC3E}">
        <p14:creationId xmlns:p14="http://schemas.microsoft.com/office/powerpoint/2010/main"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kern="1200" noProof="0" dirty="0">
                <a:solidFill>
                  <a:schemeClr val="tx1"/>
                </a:solidFill>
                <a:effectLst/>
                <a:latin typeface="+mn-lt"/>
                <a:ea typeface="+mn-ea"/>
                <a:cs typeface="+mn-cs"/>
              </a:rPr>
              <a:t>Donate the hate</a:t>
            </a:r>
            <a:endParaRPr lang="fi-FI" sz="1000" kern="1200" noProof="0" dirty="0">
              <a:solidFill>
                <a:schemeClr val="tx1"/>
              </a:solidFill>
              <a:effectLst/>
              <a:latin typeface="+mn-lt"/>
              <a:ea typeface="+mn-ea"/>
              <a:cs typeface="+mn-cs"/>
            </a:endParaRPr>
          </a:p>
          <a:p>
            <a:r>
              <a:rPr lang="fi-FI" sz="1000" kern="1200" noProof="0" dirty="0">
                <a:solidFill>
                  <a:schemeClr val="tx1"/>
                </a:solidFill>
                <a:effectLst/>
                <a:latin typeface="+mn-lt"/>
                <a:ea typeface="+mn-ea"/>
                <a:cs typeface="+mn-cs"/>
              </a:rPr>
              <a:t>Kampanja,</a:t>
            </a:r>
            <a:r>
              <a:rPr lang="fi-FI" sz="1000" kern="1200" baseline="0" noProof="0" dirty="0">
                <a:solidFill>
                  <a:schemeClr val="tx1"/>
                </a:solidFill>
                <a:effectLst/>
                <a:latin typeface="+mn-lt"/>
                <a:ea typeface="+mn-ea"/>
                <a:cs typeface="+mn-cs"/>
              </a:rPr>
              <a:t> jossa jokainen ilmi tullut vihapuhetapaus muutetaan lahjoitukseksi pakolaisille</a:t>
            </a:r>
            <a:r>
              <a:rPr lang="fi-FI" sz="1000" kern="1200" noProof="0" dirty="0">
                <a:solidFill>
                  <a:schemeClr val="tx1"/>
                </a:solidFill>
                <a:effectLst/>
                <a:latin typeface="+mn-lt"/>
                <a:ea typeface="+mn-ea"/>
                <a:cs typeface="+mn-cs"/>
              </a:rPr>
              <a:t>. </a:t>
            </a:r>
          </a:p>
          <a:p>
            <a:r>
              <a:rPr lang="fi-FI" sz="1000" u="sng" kern="1200" noProof="0" dirty="0">
                <a:solidFill>
                  <a:schemeClr val="tx1"/>
                </a:solidFill>
                <a:effectLst/>
                <a:latin typeface="+mn-lt"/>
                <a:ea typeface="+mn-ea"/>
                <a:cs typeface="+mn-cs"/>
                <a:hlinkClick r:id="rId3"/>
              </a:rPr>
              <a:t>https://www.youtube.com/watch?v=ykH6peLv1wk</a:t>
            </a:r>
            <a:r>
              <a:rPr lang="fi-FI" sz="1000" u="none" kern="1200" noProof="0" dirty="0">
                <a:solidFill>
                  <a:schemeClr val="tx1"/>
                </a:solidFill>
                <a:effectLst/>
                <a:latin typeface="+mn-lt"/>
                <a:ea typeface="+mn-ea"/>
                <a:cs typeface="+mn-cs"/>
              </a:rPr>
              <a:t> (video poistettu)</a:t>
            </a:r>
          </a:p>
          <a:p>
            <a:r>
              <a:rPr lang="nl-NL" sz="1000" u="sng" kern="1200" dirty="0">
                <a:solidFill>
                  <a:schemeClr val="tx1"/>
                </a:solidFill>
                <a:effectLst/>
                <a:latin typeface="+mn-lt"/>
                <a:ea typeface="+mn-ea"/>
                <a:cs typeface="+mn-cs"/>
                <a:hlinkClick r:id="rId4"/>
              </a:rPr>
              <a:t>http://www.hasshilft.de/index_en.html</a:t>
            </a:r>
            <a:r>
              <a:rPr lang="nl-NL" sz="1000" kern="1200" dirty="0">
                <a:solidFill>
                  <a:schemeClr val="tx1"/>
                </a:solidFill>
                <a:effectLst/>
                <a:latin typeface="+mn-lt"/>
                <a:ea typeface="+mn-ea"/>
                <a:cs typeface="+mn-cs"/>
              </a:rPr>
              <a:t> </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21</a:t>
            </a:fld>
            <a:endParaRPr lang="nl-NL"/>
          </a:p>
        </p:txBody>
      </p:sp>
    </p:spTree>
    <p:extLst>
      <p:ext uri="{BB962C8B-B14F-4D97-AF65-F5344CB8AC3E}">
        <p14:creationId xmlns:p14="http://schemas.microsoft.com/office/powerpoint/2010/main" val="111038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noProof="0" dirty="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fi-FI" sz="1000" b="0" i="0" u="none" strike="noStrike" baseline="0" noProof="0" dirty="0"/>
              <a:t>Nazis against Nazis – Exit Deutschland -kampanja Wunsiedelissä [englanniksi]</a:t>
            </a:r>
          </a:p>
          <a:p>
            <a:endParaRPr lang="fi-FI" sz="1000" b="1" kern="1200" noProof="0" dirty="0">
              <a:solidFill>
                <a:schemeClr val="tx1"/>
              </a:solidFill>
              <a:effectLst/>
              <a:latin typeface="+mn-lt"/>
              <a:ea typeface="+mn-ea"/>
              <a:cs typeface="+mn-cs"/>
            </a:endParaRPr>
          </a:p>
          <a:p>
            <a:r>
              <a:rPr lang="fi-FI" sz="1000" b="1" kern="1200" noProof="0" dirty="0">
                <a:solidFill>
                  <a:schemeClr val="tx1"/>
                </a:solidFill>
                <a:effectLst/>
                <a:latin typeface="+mn-lt"/>
                <a:ea typeface="+mn-ea"/>
                <a:cs typeface="+mn-cs"/>
              </a:rPr>
              <a:t>Natsit marssivat natseja vastaan</a:t>
            </a:r>
            <a:endParaRPr lang="fi-FI" sz="1000" kern="1200" noProof="0" dirty="0">
              <a:solidFill>
                <a:schemeClr val="tx1"/>
              </a:solidFill>
              <a:effectLst/>
              <a:latin typeface="+mn-lt"/>
              <a:ea typeface="+mn-ea"/>
              <a:cs typeface="+mn-cs"/>
            </a:endParaRPr>
          </a:p>
          <a:p>
            <a:r>
              <a:rPr lang="fi-FI" sz="1000" kern="1200" noProof="0" dirty="0">
                <a:solidFill>
                  <a:schemeClr val="tx1"/>
                </a:solidFill>
                <a:effectLst/>
                <a:latin typeface="+mn-lt"/>
                <a:ea typeface="+mn-ea"/>
                <a:cs typeface="+mn-cs"/>
              </a:rPr>
              <a:t>Uusnatsien protestimarssissa</a:t>
            </a:r>
            <a:r>
              <a:rPr lang="fi-FI" sz="1000" kern="1200" baseline="0" noProof="0" dirty="0">
                <a:solidFill>
                  <a:schemeClr val="tx1"/>
                </a:solidFill>
                <a:effectLst/>
                <a:latin typeface="+mn-lt"/>
                <a:ea typeface="+mn-ea"/>
                <a:cs typeface="+mn-cs"/>
              </a:rPr>
              <a:t> mm. pakolaisia auttavat hyväntekeväisyysjärjestöt lahjoittivat rahaa jokaista uusnatsien marssimaa metriä kohden.</a:t>
            </a:r>
            <a:endParaRPr lang="fi-FI" sz="1000" kern="1200" noProof="0" dirty="0">
              <a:solidFill>
                <a:schemeClr val="tx1"/>
              </a:solidFill>
              <a:effectLst/>
              <a:latin typeface="+mn-lt"/>
              <a:ea typeface="+mn-ea"/>
              <a:cs typeface="+mn-cs"/>
            </a:endParaRPr>
          </a:p>
          <a:p>
            <a:r>
              <a:rPr lang="fi-FI" sz="1000" kern="1200" noProof="0" dirty="0">
                <a:solidFill>
                  <a:schemeClr val="tx1"/>
                </a:solidFill>
                <a:effectLst/>
                <a:latin typeface="+mn-lt"/>
                <a:ea typeface="+mn-ea"/>
                <a:cs typeface="+mn-cs"/>
              </a:rPr>
              <a:t> </a:t>
            </a:r>
          </a:p>
          <a:p>
            <a:r>
              <a:rPr lang="fi-FI" sz="1000" kern="1200" noProof="0" dirty="0">
                <a:solidFill>
                  <a:schemeClr val="tx1"/>
                </a:solidFill>
                <a:effectLst/>
                <a:latin typeface="+mn-lt"/>
                <a:ea typeface="+mn-ea"/>
                <a:cs typeface="+mn-cs"/>
              </a:rPr>
              <a:t>Video: </a:t>
            </a:r>
            <a:r>
              <a:rPr lang="fi-FI" sz="1000" u="sng" kern="1200" noProof="0" dirty="0">
                <a:solidFill>
                  <a:schemeClr val="tx1"/>
                </a:solidFill>
                <a:effectLst/>
                <a:latin typeface="+mn-lt"/>
                <a:ea typeface="+mn-ea"/>
                <a:cs typeface="+mn-cs"/>
                <a:hlinkClick r:id="rId3"/>
              </a:rPr>
              <a:t>https://www.youtube.com/watch?v=KvjIYl_Nlao</a:t>
            </a:r>
            <a:r>
              <a:rPr lang="fi-FI" sz="1000" kern="1200" noProof="0" dirty="0">
                <a:solidFill>
                  <a:schemeClr val="tx1"/>
                </a:solidFill>
                <a:effectLst/>
                <a:latin typeface="+mn-lt"/>
                <a:ea typeface="+mn-ea"/>
                <a:cs typeface="+mn-cs"/>
              </a:rPr>
              <a:t> </a:t>
            </a:r>
          </a:p>
          <a:p>
            <a:r>
              <a:rPr lang="fi-FI" sz="1000" kern="1200" noProof="0" dirty="0">
                <a:solidFill>
                  <a:schemeClr val="tx1"/>
                </a:solidFill>
                <a:effectLst/>
                <a:latin typeface="+mn-lt"/>
                <a:ea typeface="+mn-ea"/>
                <a:cs typeface="+mn-cs"/>
              </a:rPr>
              <a:t>Verkkosivusto: </a:t>
            </a:r>
            <a:r>
              <a:rPr lang="fi-FI" sz="1000" u="sng" kern="1200" noProof="0" dirty="0">
                <a:solidFill>
                  <a:schemeClr val="tx1"/>
                </a:solidFill>
                <a:effectLst/>
                <a:latin typeface="+mn-lt"/>
                <a:ea typeface="+mn-ea"/>
                <a:cs typeface="+mn-cs"/>
                <a:hlinkClick r:id="rId4"/>
              </a:rPr>
              <a:t>http://www.exit-deutschland.de/english/</a:t>
            </a:r>
            <a:endParaRPr lang="fi-FI" sz="1000" kern="1200" noProof="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22</a:t>
            </a:fld>
            <a:endParaRPr lang="nl-NL"/>
          </a:p>
        </p:txBody>
      </p:sp>
    </p:spTree>
    <p:extLst>
      <p:ext uri="{BB962C8B-B14F-4D97-AF65-F5344CB8AC3E}">
        <p14:creationId xmlns:p14="http://schemas.microsoft.com/office/powerpoint/2010/main" val="179720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23</a:t>
            </a:fld>
            <a:endParaRPr lang="nl-NL"/>
          </a:p>
        </p:txBody>
      </p:sp>
    </p:spTree>
    <p:extLst>
      <p:ext uri="{BB962C8B-B14F-4D97-AF65-F5344CB8AC3E}">
        <p14:creationId xmlns:p14="http://schemas.microsoft.com/office/powerpoint/2010/main" val="3860188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24</a:t>
            </a:fld>
            <a:endParaRPr lang="nl-NL"/>
          </a:p>
        </p:txBody>
      </p:sp>
    </p:spTree>
    <p:extLst>
      <p:ext uri="{BB962C8B-B14F-4D97-AF65-F5344CB8AC3E}">
        <p14:creationId xmlns:p14="http://schemas.microsoft.com/office/powerpoint/2010/main" val="56342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25</a:t>
            </a:fld>
            <a:endParaRPr lang="nl-NL"/>
          </a:p>
        </p:txBody>
      </p:sp>
    </p:spTree>
    <p:extLst>
      <p:ext uri="{BB962C8B-B14F-4D97-AF65-F5344CB8AC3E}">
        <p14:creationId xmlns:p14="http://schemas.microsoft.com/office/powerpoint/2010/main" val="563425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sz="1000" b="1" noProof="0" dirty="0"/>
              <a:t>Tällä ja kolmella seuraavalla kalvolla määritellään, mitä kampanjointi on,</a:t>
            </a:r>
            <a:r>
              <a:rPr lang="fi-FI" sz="1000" b="1" baseline="0" noProof="0" dirty="0"/>
              <a:t> ja kerrotaan perinteisen ja verkkokampanjan välisestä suhteesta. </a:t>
            </a:r>
            <a:endParaRPr lang="fi-FI" sz="1000" noProof="0" dirty="0"/>
          </a:p>
          <a:p>
            <a:pPr marL="171450" indent="-171450">
              <a:buFont typeface="Arial" panose="020B0604020202020204" pitchFamily="34" charset="0"/>
              <a:buChar char="•"/>
            </a:pPr>
            <a:r>
              <a:rPr lang="fi-FI" sz="1000" noProof="0" dirty="0"/>
              <a:t>Internet</a:t>
            </a:r>
            <a:r>
              <a:rPr lang="fi-FI" sz="1000" baseline="0" noProof="0" dirty="0"/>
              <a:t> on avoin tila, jossa herätät reaktioita. Sekä kannattajat että vastustajat reagoivat postauksiisi, tviitteihisi ja videoihisi.</a:t>
            </a:r>
            <a:endParaRPr lang="fi-FI" sz="1000" noProof="0" dirty="0"/>
          </a:p>
          <a:p>
            <a:pPr marL="171450" indent="-171450">
              <a:buFont typeface="Arial" panose="020B0604020202020204" pitchFamily="34" charset="0"/>
              <a:buChar char="•"/>
            </a:pPr>
            <a:r>
              <a:rPr lang="fi-FI" sz="1000" noProof="0" dirty="0"/>
              <a:t>Esimerkki: aihetunnistetta #Blacklivesmatter ei koordinoida yhdestä pisteestä</a:t>
            </a:r>
            <a:r>
              <a:rPr lang="fi-FI" sz="1000" baseline="0" noProof="0" dirty="0"/>
              <a:t>.</a:t>
            </a:r>
          </a:p>
          <a:p>
            <a:pPr marL="171450" indent="-171450">
              <a:buFont typeface="Arial" panose="020B0604020202020204" pitchFamily="34" charset="0"/>
              <a:buChar char="•"/>
            </a:pPr>
            <a:endParaRPr lang="fi-FI" sz="1000" baseline="0" noProof="0" dirty="0"/>
          </a:p>
          <a:p>
            <a:r>
              <a:rPr lang="fi-FI" sz="1000" noProof="0" dirty="0">
                <a:latin typeface="Corbel" panose="020B0503020204020204" pitchFamily="34" charset="0"/>
              </a:rPr>
              <a:t>Twitterissä verkkokampanjointi määritellään ”pisteiden yhdistämiseksi” (joining the dots): ihmiset liittyvät aloittamaasi keskusteluun ja lisäävät siihen omia</a:t>
            </a:r>
            <a:r>
              <a:rPr lang="fi-FI" sz="1000" baseline="0" noProof="0" dirty="0">
                <a:latin typeface="Corbel" panose="020B0503020204020204" pitchFamily="34" charset="0"/>
              </a:rPr>
              <a:t> mielipiteitään ja kokemuksiaan. </a:t>
            </a:r>
            <a:endParaRPr lang="fi-FI"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26</a:t>
            </a:fld>
            <a:endParaRPr lang="nl-NL"/>
          </a:p>
        </p:txBody>
      </p:sp>
    </p:spTree>
    <p:extLst>
      <p:ext uri="{BB962C8B-B14F-4D97-AF65-F5344CB8AC3E}">
        <p14:creationId xmlns:p14="http://schemas.microsoft.com/office/powerpoint/2010/main" val="4199998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u="sng" noProof="0" dirty="0"/>
              <a:t>Jokapäiväistä</a:t>
            </a:r>
            <a:r>
              <a:rPr lang="fi-FI" sz="1000" b="1" u="sng" baseline="0" noProof="0" dirty="0"/>
              <a:t> viestintää ovat</a:t>
            </a:r>
          </a:p>
          <a:p>
            <a:r>
              <a:rPr lang="fi-FI" sz="1000" baseline="0" noProof="0" dirty="0"/>
              <a:t>- toimet, joilla pyritään tekemään organisaatio ja sen toiminta tunnetuksi kohdeyleisöjen parissa</a:t>
            </a:r>
          </a:p>
          <a:p>
            <a:r>
              <a:rPr lang="fi-FI" sz="1000" baseline="0" noProof="0" dirty="0"/>
              <a:t>- säännöllinen tiedotus esim. toiminta-aikatauluista</a:t>
            </a:r>
          </a:p>
          <a:p>
            <a:r>
              <a:rPr lang="fi-FI" sz="1000" baseline="0" noProof="0" dirty="0"/>
              <a:t>- kyseisellä alalla merkittävien faktojen ja lukujen julkaiseminen</a:t>
            </a:r>
          </a:p>
          <a:p>
            <a:r>
              <a:rPr lang="fi-FI" sz="1000" baseline="0" noProof="0" dirty="0"/>
              <a:t>- raportit ja lehdistötiedotteet, joissa suurelle yleisölle kerrotaan organisaation toiminnasta ja tuloksista</a:t>
            </a:r>
          </a:p>
          <a:p>
            <a:r>
              <a:rPr lang="fi-FI" sz="1000" baseline="0" noProof="0" dirty="0"/>
              <a:t>- vuosikertomukset yms.</a:t>
            </a:r>
          </a:p>
          <a:p>
            <a:endParaRPr lang="fi-FI" sz="1000" baseline="0" noProof="0" dirty="0"/>
          </a:p>
          <a:p>
            <a:r>
              <a:rPr lang="fi-FI" sz="1000" b="1" u="sng" baseline="0" noProof="0" dirty="0"/>
              <a:t>Reaktiivista viestintää ovat</a:t>
            </a:r>
          </a:p>
          <a:p>
            <a:r>
              <a:rPr lang="fi-FI" sz="1000" baseline="0" noProof="0" dirty="0"/>
              <a:t>lehdistötiedotteet, kokoukset, postaukset, tviitit yms., jotka seuraavat (välittömästi) jotakin ulkoista tapahtumaa, kuten terrori-iskua, poliitikon provokatiivista lausuntoa tai kaupunginvaltuuston päätöstä.</a:t>
            </a:r>
          </a:p>
          <a:p>
            <a:r>
              <a:rPr lang="fi-FI" sz="1000" baseline="0" noProof="0" dirty="0"/>
              <a:t>Tavoitteena on ottaa kantaa ja/tai saada ihmiset kertomaan mielipiteensä kyseisestä tapahtumasta ja/tai torjua sen vaikutuksia, esim. kohdeyleisöä koskevan yleisen käsityksen huononemista. </a:t>
            </a:r>
          </a:p>
          <a:p>
            <a:r>
              <a:rPr lang="fi-FI" sz="1000" baseline="0" noProof="0" dirty="0"/>
              <a:t>Reaktiivinen viestintä voi olla joko osa laajempaa kampanjaa tai yksittäinen tapahtuma.</a:t>
            </a:r>
          </a:p>
          <a:p>
            <a:endParaRPr lang="fi-FI" sz="1000" baseline="0" noProof="0" dirty="0"/>
          </a:p>
          <a:p>
            <a:r>
              <a:rPr lang="fi-FI" sz="1000" b="1" u="sng" baseline="0" noProof="0" dirty="0"/>
              <a:t>Kampanjointi</a:t>
            </a:r>
          </a:p>
          <a:p>
            <a:r>
              <a:rPr lang="fi-FI" sz="1000" baseline="0" noProof="0" dirty="0"/>
              <a:t>Kampanja on tiettynä aikana toteutettava yhtenäinen ja johdonmukainen joukko toimia, keinoja ja viestejä, joilla on selkeä tavoite. Tämän tavoitteen tunnistavat sekä organisaation oma henkilöstö ja vapaaehtoiset että kampanjan kohdeyleisö ja/tai suuri yleisö. Tavoite voidaan muotoilla toimintakehotukseksi. Ihmiset halutaan saada aloittamaan (tai lopettamaan) jonkin asian tekeminen, esim. ostamaan auto, äänestämään tiettyä ehdokasta, hakemaan apurahaa tai tilaamaan uutiskirje. Kampanjalla on aina selkeästi määritelty kohdeyleisö. Hyvässä kampanjassa kaikki toimet kohdistetaan vain tähän ryhmään, ei ulkopuolisiin. Älä kuitenkaan sokeudu reaktioille, joita kampanjasi voi synnyttää muissa ryhmissä kuin kohdeyleisössä. Voit joutua ottamaan huomioon nämä reaktiot, jos ne vaikuttavat strategiaasi.</a:t>
            </a:r>
          </a:p>
          <a:p>
            <a:endParaRPr lang="en-US"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27</a:t>
            </a:fld>
            <a:endParaRPr lang="nl-NL"/>
          </a:p>
        </p:txBody>
      </p:sp>
    </p:spTree>
    <p:extLst>
      <p:ext uri="{BB962C8B-B14F-4D97-AF65-F5344CB8AC3E}">
        <p14:creationId xmlns:p14="http://schemas.microsoft.com/office/powerpoint/2010/main" val="4061928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sz="1000" b="1" noProof="0" dirty="0"/>
              <a:t>Viestintä-</a:t>
            </a:r>
            <a:r>
              <a:rPr lang="fi-FI" sz="1000" b="1" baseline="0" noProof="0" dirty="0"/>
              <a:t> ja kampanjastrategioissa yhdistyvät aina verkossa ja sen ulkopuolella toteutettavat toimet. </a:t>
            </a:r>
          </a:p>
          <a:p>
            <a:pPr marL="171450" indent="-171450">
              <a:buFont typeface="Arial" panose="020B0604020202020204" pitchFamily="34" charset="0"/>
              <a:buChar char="•"/>
            </a:pPr>
            <a:r>
              <a:rPr lang="fi-FI" sz="1000" baseline="0" noProof="0" dirty="0"/>
              <a:t>Noteingang on esimerkki onnistuneesta saksalaisesta kampanjasta, jolla torjuttiin 2000-luvun alussa väkivaltaisia ja rasistisia hyökkäyksiä.</a:t>
            </a:r>
          </a:p>
          <a:p>
            <a:pPr marL="171450" indent="-171450">
              <a:buFont typeface="Arial" panose="020B0604020202020204" pitchFamily="34" charset="0"/>
              <a:buChar char="•"/>
            </a:pPr>
            <a:r>
              <a:rPr lang="fi-FI" sz="1000" baseline="0" noProof="0" dirty="0"/>
              <a:t>Internetin käyttö ei vielä tuolloin ollut kovin yleistä. </a:t>
            </a:r>
          </a:p>
          <a:p>
            <a:pPr marL="171450" indent="-171450">
              <a:buFont typeface="Arial" panose="020B0604020202020204" pitchFamily="34" charset="0"/>
              <a:buChar char="•"/>
            </a:pPr>
            <a:r>
              <a:rPr lang="fi-FI" sz="1000" baseline="0" noProof="0" dirty="0"/>
              <a:t>Kampanjaan kuuluivat mm. kyltit, joita baarit, liikkeet tai yksityishenkilöt saattoivat kiinnittää oviinsa ja ikkunoihinsa osoittaakseen paikan, jonne kadulla hyökkäyksen tai uhkailun kohteeksi joutunut voi paeta.</a:t>
            </a:r>
          </a:p>
          <a:p>
            <a:pPr marL="171450" indent="-171450">
              <a:buFont typeface="Arial" panose="020B0604020202020204" pitchFamily="34" charset="0"/>
              <a:buChar char="•"/>
            </a:pPr>
            <a:r>
              <a:rPr lang="fi-FI" sz="1000" baseline="0" noProof="0" dirty="0"/>
              <a:t>On kiinnostavaa, miten nopeasti kampanja levisi (vaikka Twitterin ja Facebookin kaltaisia medioita ei ollut olemassa) ja että sen viesti oli niin yksinkertainen ja selkeä.</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28</a:t>
            </a:fld>
            <a:endParaRPr lang="nl-NL"/>
          </a:p>
        </p:txBody>
      </p:sp>
    </p:spTree>
    <p:extLst>
      <p:ext uri="{BB962C8B-B14F-4D97-AF65-F5344CB8AC3E}">
        <p14:creationId xmlns:p14="http://schemas.microsoft.com/office/powerpoint/2010/main" val="1928049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kern="1200" dirty="0" err="1">
                <a:solidFill>
                  <a:schemeClr val="tx1"/>
                </a:solidFill>
                <a:effectLst/>
                <a:latin typeface="+mn-lt"/>
                <a:ea typeface="+mn-ea"/>
                <a:cs typeface="+mn-cs"/>
              </a:rPr>
              <a:t>Plaza</a:t>
            </a:r>
            <a:r>
              <a:rPr lang="nl-NL" sz="1000" kern="1200" dirty="0">
                <a:solidFill>
                  <a:schemeClr val="tx1"/>
                </a:solidFill>
                <a:effectLst/>
                <a:latin typeface="+mn-lt"/>
                <a:ea typeface="+mn-ea"/>
                <a:cs typeface="+mn-cs"/>
              </a:rPr>
              <a:t> de </a:t>
            </a:r>
            <a:r>
              <a:rPr lang="nl-NL" sz="1000" kern="1200" dirty="0" err="1">
                <a:solidFill>
                  <a:schemeClr val="tx1"/>
                </a:solidFill>
                <a:effectLst/>
                <a:latin typeface="+mn-lt"/>
                <a:ea typeface="+mn-ea"/>
                <a:cs typeface="+mn-cs"/>
              </a:rPr>
              <a:t>Mayon</a:t>
            </a:r>
            <a:r>
              <a:rPr lang="nl-NL" sz="1000" kern="1200" dirty="0">
                <a:solidFill>
                  <a:schemeClr val="tx1"/>
                </a:solidFill>
                <a:effectLst/>
                <a:latin typeface="+mn-lt"/>
                <a:ea typeface="+mn-ea"/>
                <a:cs typeface="+mn-cs"/>
              </a:rPr>
              <a:t> </a:t>
            </a:r>
            <a:r>
              <a:rPr lang="nl-NL" sz="1000" kern="1200" dirty="0" err="1">
                <a:solidFill>
                  <a:schemeClr val="tx1"/>
                </a:solidFill>
                <a:effectLst/>
                <a:latin typeface="+mn-lt"/>
                <a:ea typeface="+mn-ea"/>
                <a:cs typeface="+mn-cs"/>
              </a:rPr>
              <a:t>äidit</a:t>
            </a:r>
            <a:r>
              <a:rPr lang="nl-NL" sz="1000" kern="1200" dirty="0">
                <a:solidFill>
                  <a:schemeClr val="tx1"/>
                </a:solidFill>
                <a:effectLst/>
                <a:latin typeface="+mn-lt"/>
                <a:ea typeface="+mn-ea"/>
                <a:cs typeface="+mn-cs"/>
              </a:rPr>
              <a:t> (35 </a:t>
            </a:r>
            <a:r>
              <a:rPr lang="nl-NL" sz="1000" kern="1200" dirty="0" err="1">
                <a:solidFill>
                  <a:schemeClr val="tx1"/>
                </a:solidFill>
                <a:effectLst/>
                <a:latin typeface="+mn-lt"/>
                <a:ea typeface="+mn-ea"/>
                <a:cs typeface="+mn-cs"/>
              </a:rPr>
              <a:t>vuotta</a:t>
            </a:r>
            <a:r>
              <a:rPr lang="nl-NL" sz="1000" kern="1200" dirty="0">
                <a:solidFill>
                  <a:schemeClr val="tx1"/>
                </a:solidFill>
                <a:effectLst/>
                <a:latin typeface="+mn-lt"/>
                <a:ea typeface="+mn-ea"/>
                <a:cs typeface="+mn-cs"/>
              </a:rPr>
              <a:t>)</a:t>
            </a:r>
          </a:p>
          <a:p>
            <a:r>
              <a:rPr lang="en-US" sz="1000" u="sng" kern="1200" dirty="0">
                <a:solidFill>
                  <a:schemeClr val="tx1"/>
                </a:solidFill>
                <a:effectLst/>
                <a:latin typeface="+mn-lt"/>
                <a:ea typeface="+mn-ea"/>
                <a:cs typeface="+mn-cs"/>
                <a:hlinkClick r:id="rId3"/>
              </a:rPr>
              <a:t>http://www.bbc.com/news/world-latin-america-17847134</a:t>
            </a:r>
            <a:endParaRPr lang="nl-NL" sz="1000" kern="1200" dirty="0">
              <a:solidFill>
                <a:schemeClr val="tx1"/>
              </a:solidFill>
              <a:effectLst/>
              <a:latin typeface="+mn-lt"/>
              <a:ea typeface="+mn-ea"/>
              <a:cs typeface="+mn-cs"/>
            </a:endParaRP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29</a:t>
            </a:fld>
            <a:endParaRPr lang="nl-NL"/>
          </a:p>
        </p:txBody>
      </p:sp>
    </p:spTree>
    <p:extLst>
      <p:ext uri="{BB962C8B-B14F-4D97-AF65-F5344CB8AC3E}">
        <p14:creationId xmlns:p14="http://schemas.microsoft.com/office/powerpoint/2010/main" val="644119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sz="1000" b="1" noProof="0" dirty="0"/>
              <a:t>Nämä</a:t>
            </a:r>
            <a:r>
              <a:rPr lang="fi-FI" sz="1000" b="1" baseline="0" noProof="0" dirty="0"/>
              <a:t> kysymykset</a:t>
            </a:r>
            <a:r>
              <a:rPr lang="fi-FI" sz="1000" b="1" noProof="0" dirty="0"/>
              <a:t> ohjaavat onnistuneen vaihtoehto- tai vastapropagandakampanjan valmisteluprosessia.</a:t>
            </a:r>
          </a:p>
          <a:p>
            <a:pPr marL="0" indent="0">
              <a:buFont typeface="Arial" panose="020B0604020202020204" pitchFamily="34" charset="0"/>
              <a:buNone/>
            </a:pPr>
            <a:endParaRPr lang="en-US" sz="1000" baseline="0"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fi-FI" sz="1000" baseline="0" noProof="0" dirty="0"/>
              <a:t>Ne auttavat muotoilemaan kampanjasi SISÄLLÖN ja SYYN. </a:t>
            </a:r>
          </a:p>
          <a:p>
            <a:pPr marL="171450" indent="-171450">
              <a:buFont typeface="Arial" panose="020B0604020202020204" pitchFamily="34" charset="0"/>
              <a:buChar char="•"/>
            </a:pPr>
            <a:r>
              <a:rPr lang="fi-FI" sz="1000" baseline="0" noProof="0" dirty="0"/>
              <a:t>Vastaukset selventävät kampanjan tavoitteen, kohdeyleisön ja viestin muodon ja sisällön välisiä suhteita. </a:t>
            </a:r>
          </a:p>
          <a:p>
            <a:pPr marL="171450" indent="-171450">
              <a:buFont typeface="Arial" panose="020B0604020202020204" pitchFamily="34" charset="0"/>
              <a:buChar char="•"/>
            </a:pPr>
            <a:r>
              <a:rPr lang="fi-FI" sz="1000" baseline="0" noProof="0" dirty="0"/>
              <a:t>Lyhyesti: tiedätkö, mitä olet tekemässä? Oletko valinnut tehokkaimman tavan päästä tavoittelemaasi päämäärään, kun otetaan huomioon kohdeyleisösi ajatukset, mielipiteet, arvot ja käyttäytyminen? </a:t>
            </a:r>
          </a:p>
          <a:p>
            <a:pPr marL="171450" indent="-171450">
              <a:buFont typeface="Arial" panose="020B0604020202020204" pitchFamily="34" charset="0"/>
              <a:buChar char="•"/>
            </a:pPr>
            <a:endParaRPr lang="en-US"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30</a:t>
            </a:fld>
            <a:endParaRPr lang="nl-NL"/>
          </a:p>
        </p:txBody>
      </p:sp>
    </p:spTree>
    <p:extLst>
      <p:ext uri="{BB962C8B-B14F-4D97-AF65-F5344CB8AC3E}">
        <p14:creationId xmlns:p14="http://schemas.microsoft.com/office/powerpoint/2010/main" val="259935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fi-FI" sz="1000" kern="1200" noProof="0" dirty="0">
                <a:solidFill>
                  <a:schemeClr val="tx1"/>
                </a:solidFill>
                <a:effectLst/>
                <a:latin typeface="Cambria"/>
                <a:ea typeface="+mn-ea"/>
                <a:cs typeface="+mn-cs"/>
              </a:rPr>
              <a:t>Noudatamme asiantuntijalta asiantuntijalle -l</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hestymistapaa, sill</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 tied</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mme kansalaisj</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rjest</a:t>
            </a:r>
            <a:r>
              <a:rPr lang="fi-FI" sz="1000" kern="1200" noProof="0" dirty="0">
                <a:solidFill>
                  <a:schemeClr val="tx1"/>
                </a:solidFill>
                <a:effectLst/>
                <a:latin typeface="Calibri"/>
                <a:ea typeface="+mn-ea"/>
                <a:cs typeface="+mn-cs"/>
              </a:rPr>
              <a:t>ö</a:t>
            </a:r>
            <a:r>
              <a:rPr lang="fi-FI" sz="1000" kern="1200" noProof="0" dirty="0">
                <a:solidFill>
                  <a:schemeClr val="tx1"/>
                </a:solidFill>
                <a:effectLst/>
                <a:latin typeface="Cambria"/>
                <a:ea typeface="+mn-ea"/>
                <a:cs typeface="+mn-cs"/>
              </a:rPr>
              <a:t>jen tuntevan paikallisen kontekstin parhaiten.</a:t>
            </a:r>
            <a:endParaRPr lang="fi-FI" sz="1000" kern="1200" baseline="0" noProof="0" dirty="0">
              <a:solidFill>
                <a:schemeClr val="tx1"/>
              </a:solidFill>
              <a:effectLst/>
              <a:latin typeface="+mn-lt"/>
              <a:ea typeface="+mn-ea"/>
              <a:cs typeface="+mn-cs"/>
            </a:endParaRPr>
          </a:p>
          <a:p>
            <a:pPr marL="171450" indent="-171450">
              <a:buFont typeface="Arial" panose="020B0604020202020204" pitchFamily="34" charset="0"/>
              <a:buChar char="•"/>
            </a:pPr>
            <a:r>
              <a:rPr lang="fi-FI" sz="1000" kern="1200" baseline="0" noProof="0" dirty="0">
                <a:solidFill>
                  <a:schemeClr val="tx1"/>
                </a:solidFill>
                <a:effectLst/>
                <a:latin typeface="Cambria"/>
                <a:ea typeface="+mn-ea"/>
                <a:cs typeface="+mn-cs"/>
              </a:rPr>
              <a:t>Materiaali on siksi k</a:t>
            </a:r>
            <a:r>
              <a:rPr lang="fi-FI" sz="1000" kern="1200" baseline="0" noProof="0" dirty="0">
                <a:solidFill>
                  <a:schemeClr val="tx1"/>
                </a:solidFill>
                <a:effectLst/>
                <a:latin typeface="Calibri"/>
                <a:ea typeface="+mn-ea"/>
                <a:cs typeface="+mn-cs"/>
              </a:rPr>
              <a:t>ä</a:t>
            </a:r>
            <a:r>
              <a:rPr lang="fi-FI" sz="1000" kern="1200" baseline="0" noProof="0" dirty="0">
                <a:solidFill>
                  <a:schemeClr val="tx1"/>
                </a:solidFill>
                <a:effectLst/>
                <a:latin typeface="Cambria"/>
                <a:ea typeface="+mn-ea"/>
                <a:cs typeface="+mn-cs"/>
              </a:rPr>
              <a:t>yt</a:t>
            </a:r>
            <a:r>
              <a:rPr lang="fi-FI" sz="1000" kern="1200" baseline="0" noProof="0" dirty="0">
                <a:solidFill>
                  <a:schemeClr val="tx1"/>
                </a:solidFill>
                <a:effectLst/>
                <a:latin typeface="Calibri"/>
                <a:ea typeface="+mn-ea"/>
                <a:cs typeface="+mn-cs"/>
              </a:rPr>
              <a:t>ä</a:t>
            </a:r>
            <a:r>
              <a:rPr lang="fi-FI" sz="1000" kern="1200" baseline="0" noProof="0" dirty="0">
                <a:solidFill>
                  <a:schemeClr val="tx1"/>
                </a:solidFill>
                <a:effectLst/>
                <a:latin typeface="Cambria"/>
                <a:ea typeface="+mn-ea"/>
                <a:cs typeface="+mn-cs"/>
              </a:rPr>
              <a:t>nn</a:t>
            </a:r>
            <a:r>
              <a:rPr lang="fi-FI" sz="1000" kern="1200" baseline="0" noProof="0" dirty="0">
                <a:solidFill>
                  <a:schemeClr val="tx1"/>
                </a:solidFill>
                <a:effectLst/>
                <a:latin typeface="Calibri"/>
                <a:ea typeface="+mn-ea"/>
                <a:cs typeface="+mn-cs"/>
              </a:rPr>
              <a:t>ö</a:t>
            </a:r>
            <a:r>
              <a:rPr lang="fi-FI" sz="1000" kern="1200" baseline="0" noProof="0" dirty="0">
                <a:solidFill>
                  <a:schemeClr val="tx1"/>
                </a:solidFill>
                <a:effectLst/>
                <a:latin typeface="Cambria"/>
                <a:ea typeface="+mn-ea"/>
                <a:cs typeface="+mn-cs"/>
              </a:rPr>
              <a:t>nl</a:t>
            </a:r>
            <a:r>
              <a:rPr lang="fi-FI" sz="1000" kern="1200" baseline="0" noProof="0" dirty="0">
                <a:solidFill>
                  <a:schemeClr val="tx1"/>
                </a:solidFill>
                <a:effectLst/>
                <a:latin typeface="Calibri"/>
                <a:ea typeface="+mn-ea"/>
                <a:cs typeface="+mn-cs"/>
              </a:rPr>
              <a:t>ä</a:t>
            </a:r>
            <a:r>
              <a:rPr lang="fi-FI" sz="1000" kern="1200" baseline="0" noProof="0" dirty="0">
                <a:solidFill>
                  <a:schemeClr val="tx1"/>
                </a:solidFill>
                <a:effectLst/>
                <a:latin typeface="Cambria"/>
                <a:ea typeface="+mn-ea"/>
                <a:cs typeface="+mn-cs"/>
              </a:rPr>
              <a:t>heist</a:t>
            </a:r>
            <a:r>
              <a:rPr lang="fi-FI" sz="1000" kern="1200" baseline="0" noProof="0" dirty="0">
                <a:solidFill>
                  <a:schemeClr val="tx1"/>
                </a:solidFill>
                <a:effectLst/>
                <a:latin typeface="Calibri"/>
                <a:ea typeface="+mn-ea"/>
                <a:cs typeface="+mn-cs"/>
              </a:rPr>
              <a:t>ä</a:t>
            </a:r>
            <a:r>
              <a:rPr lang="fi-FI" sz="1000" kern="1200" baseline="0" noProof="0" dirty="0">
                <a:solidFill>
                  <a:schemeClr val="tx1"/>
                </a:solidFill>
                <a:effectLst/>
                <a:latin typeface="Cambria"/>
                <a:ea typeface="+mn-ea"/>
                <a:cs typeface="+mn-cs"/>
              </a:rPr>
              <a:t> ja helposti toteutettavaa. </a:t>
            </a:r>
            <a:endParaRPr lang="fi-FI" sz="1000" kern="1200" baseline="0" noProof="0" dirty="0">
              <a:solidFill>
                <a:schemeClr val="tx1"/>
              </a:solidFill>
              <a:effectLst/>
              <a:latin typeface="+mn-lt"/>
              <a:ea typeface="+mn-ea"/>
              <a:cs typeface="+mn-cs"/>
            </a:endParaRPr>
          </a:p>
          <a:p>
            <a:pPr marL="171450" indent="-171450">
              <a:buFont typeface="Arial" panose="020B0604020202020204" pitchFamily="34" charset="0"/>
              <a:buChar char="•"/>
            </a:pPr>
            <a:r>
              <a:rPr lang="fi-FI" sz="1000" kern="1200" baseline="0" noProof="0" dirty="0">
                <a:solidFill>
                  <a:schemeClr val="tx1"/>
                </a:solidFill>
                <a:effectLst/>
                <a:latin typeface="Cambria"/>
                <a:ea typeface="+mn-ea"/>
                <a:cs typeface="+mn-cs"/>
              </a:rPr>
              <a:t>Koulutusmateriaali voidaan nähdä helppona tapana j</a:t>
            </a:r>
            <a:r>
              <a:rPr lang="fi-FI" sz="1000" kern="1200" baseline="0" noProof="0" dirty="0">
                <a:solidFill>
                  <a:schemeClr val="tx1"/>
                </a:solidFill>
                <a:effectLst/>
                <a:latin typeface="Calibri"/>
                <a:ea typeface="+mn-ea"/>
                <a:cs typeface="+mn-cs"/>
              </a:rPr>
              <a:t>ä</a:t>
            </a:r>
            <a:r>
              <a:rPr lang="fi-FI" sz="1000" kern="1200" baseline="0" noProof="0" dirty="0">
                <a:solidFill>
                  <a:schemeClr val="tx1"/>
                </a:solidFill>
                <a:effectLst/>
                <a:latin typeface="Cambria"/>
                <a:ea typeface="+mn-ea"/>
                <a:cs typeface="+mn-cs"/>
              </a:rPr>
              <a:t>sent</a:t>
            </a:r>
            <a:r>
              <a:rPr lang="fi-FI" sz="1000" kern="1200" baseline="0" noProof="0" dirty="0">
                <a:solidFill>
                  <a:schemeClr val="tx1"/>
                </a:solidFill>
                <a:effectLst/>
                <a:latin typeface="Calibri"/>
                <a:ea typeface="+mn-ea"/>
                <a:cs typeface="+mn-cs"/>
              </a:rPr>
              <a:t>ää</a:t>
            </a:r>
            <a:r>
              <a:rPr lang="fi-FI" sz="1000" kern="1200" baseline="0" noProof="0" dirty="0">
                <a:solidFill>
                  <a:schemeClr val="tx1"/>
                </a:solidFill>
                <a:effectLst/>
                <a:latin typeface="Cambria"/>
                <a:ea typeface="+mn-ea"/>
                <a:cs typeface="+mn-cs"/>
              </a:rPr>
              <a:t> valmisteluty</a:t>
            </a:r>
            <a:r>
              <a:rPr lang="fi-FI" sz="1000" kern="1200" baseline="0" noProof="0" dirty="0">
                <a:solidFill>
                  <a:schemeClr val="tx1"/>
                </a:solidFill>
                <a:effectLst/>
                <a:latin typeface="Calibri"/>
                <a:ea typeface="+mn-ea"/>
                <a:cs typeface="+mn-cs"/>
              </a:rPr>
              <a:t>ö</a:t>
            </a:r>
            <a:r>
              <a:rPr lang="fi-FI" sz="1000" kern="1200" baseline="0" noProof="0" dirty="0">
                <a:solidFill>
                  <a:schemeClr val="tx1"/>
                </a:solidFill>
                <a:effectLst/>
                <a:latin typeface="Cambria"/>
                <a:ea typeface="+mn-ea"/>
                <a:cs typeface="+mn-cs"/>
              </a:rPr>
              <a:t>t</a:t>
            </a:r>
            <a:r>
              <a:rPr lang="fi-FI" sz="1000" kern="1200" baseline="0" noProof="0" dirty="0">
                <a:solidFill>
                  <a:schemeClr val="tx1"/>
                </a:solidFill>
                <a:effectLst/>
                <a:latin typeface="Calibri"/>
                <a:ea typeface="+mn-ea"/>
                <a:cs typeface="+mn-cs"/>
              </a:rPr>
              <a:t>ä</a:t>
            </a:r>
            <a:r>
              <a:rPr lang="fi-FI" sz="1000" kern="1200" baseline="0" noProof="0" dirty="0">
                <a:solidFill>
                  <a:schemeClr val="tx1"/>
                </a:solidFill>
                <a:effectLst/>
                <a:latin typeface="Cambria"/>
                <a:ea typeface="+mn-ea"/>
                <a:cs typeface="+mn-cs"/>
              </a:rPr>
              <a:t>, joka edelt</a:t>
            </a:r>
            <a:r>
              <a:rPr lang="fi-FI" sz="1000" kern="1200" baseline="0" noProof="0" dirty="0">
                <a:solidFill>
                  <a:schemeClr val="tx1"/>
                </a:solidFill>
                <a:effectLst/>
                <a:latin typeface="Calibri"/>
                <a:ea typeface="+mn-ea"/>
                <a:cs typeface="+mn-cs"/>
              </a:rPr>
              <a:t>ää</a:t>
            </a:r>
            <a:r>
              <a:rPr lang="fi-FI" sz="1000" kern="1200" baseline="0" noProof="0" dirty="0">
                <a:solidFill>
                  <a:schemeClr val="tx1"/>
                </a:solidFill>
                <a:effectLst/>
                <a:latin typeface="Cambria"/>
                <a:ea typeface="+mn-ea"/>
                <a:cs typeface="+mn-cs"/>
              </a:rPr>
              <a:t> onnistunutta vaihtoehto- tai vastapropagandakampanjaa.</a:t>
            </a:r>
            <a:endParaRPr lang="fi-FI" sz="1000" kern="1200" baseline="0" noProof="0" dirty="0">
              <a:solidFill>
                <a:schemeClr val="tx1"/>
              </a:solidFill>
              <a:effectLst/>
              <a:latin typeface="+mn-lt"/>
              <a:ea typeface="+mn-ea"/>
              <a:cs typeface="+mn-cs"/>
            </a:endParaRPr>
          </a:p>
          <a:p>
            <a:pPr marL="171450" indent="-171450">
              <a:buFont typeface="Arial" panose="020B0604020202020204" pitchFamily="34" charset="0"/>
              <a:buChar char="•"/>
            </a:pPr>
            <a:r>
              <a:rPr lang="fi-FI" sz="1000" kern="1200" noProof="0" dirty="0">
                <a:solidFill>
                  <a:schemeClr val="tx1"/>
                </a:solidFill>
                <a:effectLst/>
                <a:latin typeface="Cambria"/>
                <a:ea typeface="+mn-ea"/>
                <a:cs typeface="+mn-cs"/>
              </a:rPr>
              <a:t>Kerromme onnistumisista ja ep</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onnistumisista: esittelemme hyvi</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 k</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yt</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nt</a:t>
            </a:r>
            <a:r>
              <a:rPr lang="fi-FI" sz="1000" kern="1200" noProof="0" dirty="0">
                <a:solidFill>
                  <a:schemeClr val="tx1"/>
                </a:solidFill>
                <a:effectLst/>
                <a:latin typeface="Calibri"/>
                <a:ea typeface="+mn-ea"/>
                <a:cs typeface="+mn-cs"/>
              </a:rPr>
              <a:t>ö</a:t>
            </a:r>
            <a:r>
              <a:rPr lang="fi-FI" sz="1000" kern="1200" noProof="0" dirty="0">
                <a:solidFill>
                  <a:schemeClr val="tx1"/>
                </a:solidFill>
                <a:effectLst/>
                <a:latin typeface="Cambria"/>
                <a:ea typeface="+mn-ea"/>
                <a:cs typeface="+mn-cs"/>
              </a:rPr>
              <a:t>j</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 mutta listaamme my</a:t>
            </a:r>
            <a:r>
              <a:rPr lang="fi-FI" sz="1000" kern="1200" noProof="0" dirty="0">
                <a:solidFill>
                  <a:schemeClr val="tx1"/>
                </a:solidFill>
                <a:effectLst/>
                <a:latin typeface="Calibri"/>
                <a:ea typeface="+mn-ea"/>
                <a:cs typeface="+mn-cs"/>
              </a:rPr>
              <a:t>ö</a:t>
            </a:r>
            <a:r>
              <a:rPr lang="fi-FI" sz="1000" kern="1200" noProof="0" dirty="0">
                <a:solidFill>
                  <a:schemeClr val="tx1"/>
                </a:solidFill>
                <a:effectLst/>
                <a:latin typeface="Cambria"/>
                <a:ea typeface="+mn-ea"/>
                <a:cs typeface="+mn-cs"/>
              </a:rPr>
              <a:t>s viestinn</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n ja kampanjoinnin sudenkuoppia, eli asioita, joiden tiedämme aiheuttavan usein vaikeuksia</a:t>
            </a:r>
            <a:r>
              <a:rPr lang="fi-FI" sz="1000" kern="1200" dirty="0">
                <a:solidFill>
                  <a:schemeClr val="tx1"/>
                </a:solidFill>
                <a:effectLst/>
                <a:latin typeface="Cambria"/>
                <a:ea typeface="+mn-ea"/>
                <a:cs typeface="+mn-cs"/>
              </a:rPr>
              <a:t>.</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a:t>
            </a:fld>
            <a:endParaRPr lang="nl-NL"/>
          </a:p>
        </p:txBody>
      </p:sp>
    </p:spTree>
    <p:extLst>
      <p:ext uri="{BB962C8B-B14F-4D97-AF65-F5344CB8AC3E}">
        <p14:creationId xmlns:p14="http://schemas.microsoft.com/office/powerpoint/2010/main"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fi-FI" sz="1000" b="1" noProof="0" dirty="0"/>
              <a:t>E</a:t>
            </a:r>
            <a:r>
              <a:rPr lang="fi-FI" sz="1000" b="1" baseline="0" noProof="0" dirty="0"/>
              <a:t>simerkkejä v</a:t>
            </a:r>
            <a:r>
              <a:rPr lang="fi-FI" sz="1000" b="1" noProof="0" dirty="0"/>
              <a:t>aihtoehto- ja vastapropagandakampanjoiden tavoitteista</a:t>
            </a:r>
          </a:p>
          <a:p>
            <a:pPr marL="228600" indent="-228600">
              <a:buFont typeface="+mj-lt"/>
              <a:buAutoNum type="arabicPeriod"/>
            </a:pPr>
            <a:r>
              <a:rPr lang="fi-FI" sz="1000" noProof="0" dirty="0"/>
              <a:t>Organisaation ja sen tavoitteiden esittely</a:t>
            </a:r>
          </a:p>
          <a:p>
            <a:pPr marL="228600" indent="-228600">
              <a:buFont typeface="+mj-lt"/>
              <a:buAutoNum type="arabicPeriod"/>
            </a:pPr>
            <a:r>
              <a:rPr lang="fi-FI" sz="1000" noProof="0" dirty="0"/>
              <a:t>Tiedottaminen</a:t>
            </a:r>
            <a:r>
              <a:rPr lang="fi-FI" sz="1000" baseline="0" noProof="0" dirty="0"/>
              <a:t> o</a:t>
            </a:r>
            <a:r>
              <a:rPr lang="fi-FI" sz="1000" noProof="0" dirty="0"/>
              <a:t>rganisaation</a:t>
            </a:r>
            <a:r>
              <a:rPr lang="fi-FI" sz="1000" baseline="0" noProof="0" dirty="0"/>
              <a:t> h</a:t>
            </a:r>
            <a:r>
              <a:rPr lang="fi-FI" sz="1000" noProof="0" dirty="0"/>
              <a:t>umanitaarisesta päämäärästä</a:t>
            </a:r>
          </a:p>
          <a:p>
            <a:pPr marL="228600" indent="-228600">
              <a:buFont typeface="+mj-lt"/>
              <a:buAutoNum type="arabicPeriod"/>
            </a:pPr>
            <a:r>
              <a:rPr lang="fi-FI" sz="1000" noProof="0" dirty="0"/>
              <a:t>Tukiyhteisön perustaminen verkkoon</a:t>
            </a:r>
          </a:p>
          <a:p>
            <a:pPr marL="228600" indent="-228600">
              <a:buFont typeface="+mj-lt"/>
              <a:buAutoNum type="arabicPeriod"/>
            </a:pPr>
            <a:r>
              <a:rPr lang="fi-FI" sz="1000" noProof="0" dirty="0"/>
              <a:t>Uskomusten levittäminen ja/tai poliittinen viestintä</a:t>
            </a:r>
          </a:p>
          <a:p>
            <a:pPr marL="228600" indent="-228600">
              <a:buFont typeface="+mj-lt"/>
              <a:buAutoNum type="arabicPeriod"/>
            </a:pPr>
            <a:r>
              <a:rPr lang="fi-FI" sz="1000" noProof="0" dirty="0"/>
              <a:t>Ääriliikkeiden</a:t>
            </a:r>
            <a:r>
              <a:rPr lang="fi-FI" sz="1000" baseline="0" noProof="0" dirty="0"/>
              <a:t> propagandan suora vastapropaganda</a:t>
            </a:r>
            <a:endParaRPr lang="fi-FI" sz="1000" noProof="0" dirty="0"/>
          </a:p>
          <a:p>
            <a:pPr marL="228600" indent="-228600">
              <a:buFont typeface="+mj-lt"/>
              <a:buAutoNum type="arabicPeriod"/>
            </a:pPr>
            <a:r>
              <a:rPr lang="fi-FI" sz="1000" noProof="0" dirty="0"/>
              <a:t>Kohdeyleisön ja sen lähipiirin </a:t>
            </a:r>
            <a:r>
              <a:rPr lang="fi-FI" sz="1000" baseline="0" noProof="0" dirty="0"/>
              <a:t>vaikutusmahdollisuuksien </a:t>
            </a:r>
            <a:r>
              <a:rPr lang="fi-FI" sz="1000" noProof="0" dirty="0"/>
              <a:t>lisääminen</a:t>
            </a:r>
          </a:p>
          <a:p>
            <a:pPr marL="0" indent="0">
              <a:buFont typeface="+mj-lt"/>
              <a:buNone/>
            </a:pPr>
            <a:endParaRPr lang="fi-FI" sz="1000" noProof="0" dirty="0"/>
          </a:p>
          <a:p>
            <a:pPr marL="0" marR="0" indent="0" algn="l" defTabSz="914400" rtl="0" eaLnBrk="1" fontAlgn="auto" latinLnBrk="0" hangingPunct="1">
              <a:lnSpc>
                <a:spcPct val="100000"/>
              </a:lnSpc>
              <a:spcBef>
                <a:spcPts val="0"/>
              </a:spcBef>
              <a:spcAft>
                <a:spcPts val="0"/>
              </a:spcAft>
              <a:buClrTx/>
              <a:buSzTx/>
              <a:buFont typeface="+mj-lt"/>
              <a:buNone/>
              <a:tabLst/>
              <a:defRPr/>
            </a:pPr>
            <a:r>
              <a:rPr lang="fi-FI" sz="1000" noProof="0" dirty="0"/>
              <a:t>Tavoite</a:t>
            </a:r>
            <a:r>
              <a:rPr lang="fi-FI" sz="1000" baseline="0" noProof="0" dirty="0"/>
              <a:t> </a:t>
            </a:r>
            <a:r>
              <a:rPr lang="fi-FI" sz="1000" noProof="0" dirty="0"/>
              <a:t>3: Tukiyhteisön perustaminen verkkoon, esim. </a:t>
            </a:r>
            <a:r>
              <a:rPr lang="fi-FI" sz="1000" kern="1200" noProof="0" dirty="0">
                <a:solidFill>
                  <a:schemeClr val="tx1"/>
                </a:solidFill>
                <a:effectLst/>
                <a:latin typeface="+mn-lt"/>
                <a:ea typeface="+mn-ea"/>
                <a:cs typeface="+mn-cs"/>
              </a:rPr>
              <a:t>Digital Nun: </a:t>
            </a:r>
            <a:r>
              <a:rPr lang="fi-FI" sz="1000" u="sng" kern="1200" noProof="0" dirty="0">
                <a:solidFill>
                  <a:schemeClr val="tx1"/>
                </a:solidFill>
                <a:effectLst/>
                <a:latin typeface="+mn-lt"/>
                <a:ea typeface="+mn-ea"/>
                <a:cs typeface="+mn-cs"/>
                <a:hlinkClick r:id="rId3"/>
              </a:rPr>
              <a:t>https://twitter.com/digitalnun?lang=en</a:t>
            </a:r>
            <a:r>
              <a:rPr lang="fi-FI" sz="1000" kern="1200" noProof="0" dirty="0">
                <a:solidFill>
                  <a:schemeClr val="tx1"/>
                </a:solidFill>
                <a:effectLst/>
                <a:latin typeface="+mn-lt"/>
                <a:ea typeface="+mn-ea"/>
                <a:cs typeface="+mn-cs"/>
              </a:rPr>
              <a:t>, </a:t>
            </a:r>
            <a:r>
              <a:rPr lang="fi-FI" sz="1000" u="sng" kern="1200" noProof="0" dirty="0">
                <a:solidFill>
                  <a:schemeClr val="tx1"/>
                </a:solidFill>
                <a:effectLst/>
                <a:latin typeface="+mn-lt"/>
                <a:ea typeface="+mn-ea"/>
                <a:cs typeface="+mn-cs"/>
                <a:hlinkClick r:id="rId4"/>
              </a:rPr>
              <a:t>http://www.benedictinenuns.org.uk/Community/Community/prayerline.php</a:t>
            </a:r>
            <a:endParaRPr lang="fi-FI" sz="1000" u="none" kern="1200" noProof="0" dirty="0">
              <a:solidFill>
                <a:schemeClr val="tx1"/>
              </a:solidFill>
              <a:effectLst/>
              <a:latin typeface="+mn-lt"/>
              <a:ea typeface="+mn-ea"/>
              <a:cs typeface="+mn-cs"/>
            </a:endParaRPr>
          </a:p>
          <a:p>
            <a:pPr marL="0" indent="0">
              <a:buFont typeface="+mj-lt"/>
              <a:buNone/>
            </a:pPr>
            <a:r>
              <a:rPr lang="fi-FI" sz="1000" u="none" kern="1200" baseline="0" noProof="0" dirty="0">
                <a:solidFill>
                  <a:schemeClr val="tx1"/>
                </a:solidFill>
                <a:effectLst/>
                <a:latin typeface="+mn-lt"/>
                <a:ea typeface="+mn-ea"/>
                <a:cs typeface="+mn-cs"/>
              </a:rPr>
              <a:t>Tavoite 6: Kansalaisjärjestön asiakasryhmien/jäsenten auttaminen </a:t>
            </a:r>
            <a:r>
              <a:rPr lang="fi-FI" sz="1000" kern="1200" noProof="0" dirty="0">
                <a:solidFill>
                  <a:schemeClr val="tx1"/>
                </a:solidFill>
                <a:effectLst/>
                <a:latin typeface="+mn-lt"/>
                <a:ea typeface="+mn-ea"/>
                <a:cs typeface="+mn-cs"/>
              </a:rPr>
              <a:t>levittämään</a:t>
            </a:r>
            <a:r>
              <a:rPr lang="fi-FI" sz="1000" kern="1200" baseline="0" noProof="0" dirty="0">
                <a:solidFill>
                  <a:schemeClr val="tx1"/>
                </a:solidFill>
                <a:effectLst/>
                <a:latin typeface="+mn-lt"/>
                <a:ea typeface="+mn-ea"/>
                <a:cs typeface="+mn-cs"/>
              </a:rPr>
              <a:t> omia viestejään</a:t>
            </a:r>
            <a:r>
              <a:rPr lang="fi-FI" sz="1000" kern="1200" noProof="0" dirty="0">
                <a:solidFill>
                  <a:schemeClr val="tx1"/>
                </a:solidFill>
                <a:effectLst/>
                <a:latin typeface="+mn-lt"/>
                <a:ea typeface="+mn-ea"/>
                <a:cs typeface="+mn-cs"/>
              </a:rPr>
              <a:t>,</a:t>
            </a:r>
            <a:r>
              <a:rPr lang="fi-FI" sz="1000" kern="1200" baseline="0" noProof="0" dirty="0">
                <a:solidFill>
                  <a:schemeClr val="tx1"/>
                </a:solidFill>
                <a:effectLst/>
                <a:latin typeface="+mn-lt"/>
                <a:ea typeface="+mn-ea"/>
                <a:cs typeface="+mn-cs"/>
              </a:rPr>
              <a:t> esim. </a:t>
            </a:r>
            <a:r>
              <a:rPr lang="fi-FI" sz="1000" kern="1200" noProof="0" dirty="0">
                <a:solidFill>
                  <a:schemeClr val="tx1"/>
                </a:solidFill>
                <a:effectLst/>
                <a:latin typeface="+mn-lt"/>
                <a:ea typeface="+mn-ea"/>
                <a:cs typeface="+mn-cs"/>
              </a:rPr>
              <a:t>Conscious Creators (Luke Newbold) </a:t>
            </a:r>
          </a:p>
          <a:p>
            <a:pPr marL="0" indent="0">
              <a:buFont typeface="+mj-lt"/>
              <a:buNone/>
            </a:pPr>
            <a:endParaRPr lang="fi-FI" sz="1000" kern="1200" noProof="0" dirty="0">
              <a:solidFill>
                <a:schemeClr val="tx1"/>
              </a:solidFill>
              <a:effectLst/>
              <a:latin typeface="+mn-lt"/>
              <a:ea typeface="+mn-ea"/>
              <a:cs typeface="+mn-cs"/>
            </a:endParaRPr>
          </a:p>
          <a:p>
            <a:pPr marL="0" indent="0">
              <a:buFont typeface="+mj-lt"/>
              <a:buNone/>
            </a:pPr>
            <a:r>
              <a:rPr lang="fi-FI" sz="1000" kern="1200" noProof="0" dirty="0">
                <a:solidFill>
                  <a:schemeClr val="tx1"/>
                </a:solidFill>
                <a:effectLst/>
                <a:latin typeface="+mn-lt"/>
                <a:ea typeface="+mn-ea"/>
                <a:cs typeface="+mn-cs"/>
              </a:rPr>
              <a:t>Esimerkkejä muista tavoitteista: </a:t>
            </a:r>
          </a:p>
          <a:p>
            <a:pPr marL="171450" indent="-171450">
              <a:buFont typeface="Arial" panose="020B0604020202020204" pitchFamily="34" charset="0"/>
              <a:buChar char="•"/>
            </a:pPr>
            <a:r>
              <a:rPr lang="fi-FI" sz="1000" kern="1200" noProof="0" dirty="0">
                <a:solidFill>
                  <a:schemeClr val="tx1"/>
                </a:solidFill>
                <a:effectLst/>
                <a:latin typeface="+mn-lt"/>
                <a:ea typeface="+mn-ea"/>
                <a:cs typeface="+mn-cs"/>
              </a:rPr>
              <a:t>Interaktiivinen verkkokampanja,</a:t>
            </a:r>
            <a:r>
              <a:rPr lang="fi-FI" sz="1000" kern="1200" baseline="0" noProof="0" dirty="0">
                <a:solidFill>
                  <a:schemeClr val="tx1"/>
                </a:solidFill>
                <a:effectLst/>
                <a:latin typeface="+mn-lt"/>
                <a:ea typeface="+mn-ea"/>
                <a:cs typeface="+mn-cs"/>
              </a:rPr>
              <a:t> kuten </a:t>
            </a:r>
            <a:r>
              <a:rPr lang="fi-FI" sz="1000" kern="1200" noProof="0" dirty="0">
                <a:solidFill>
                  <a:schemeClr val="tx1"/>
                </a:solidFill>
                <a:effectLst/>
                <a:latin typeface="+mn-lt"/>
                <a:ea typeface="+mn-ea"/>
                <a:cs typeface="+mn-cs"/>
              </a:rPr>
              <a:t>twitter-hashtag-kampanja</a:t>
            </a:r>
            <a:r>
              <a:rPr lang="fi-FI" sz="1000" kern="1200" baseline="0" noProof="0" dirty="0">
                <a:solidFill>
                  <a:schemeClr val="tx1"/>
                </a:solidFill>
                <a:effectLst/>
                <a:latin typeface="+mn-lt"/>
                <a:ea typeface="+mn-ea"/>
                <a:cs typeface="+mn-cs"/>
              </a:rPr>
              <a:t> ”</a:t>
            </a:r>
            <a:r>
              <a:rPr lang="fi-FI" sz="1000" kern="1200" noProof="0" dirty="0">
                <a:solidFill>
                  <a:schemeClr val="tx1"/>
                </a:solidFill>
                <a:effectLst/>
                <a:latin typeface="+mn-lt"/>
                <a:ea typeface="+mn-ea"/>
                <a:cs typeface="+mn-cs"/>
              </a:rPr>
              <a:t>bring back our girls”, mutta kansalaisjärjestölle jotain pienimuotoisempaa ja realistisempaa.</a:t>
            </a:r>
          </a:p>
          <a:p>
            <a:pPr marL="171450" indent="-171450">
              <a:buFont typeface="Arial" panose="020B0604020202020204" pitchFamily="34" charset="0"/>
              <a:buChar char="•"/>
            </a:pPr>
            <a:r>
              <a:rPr lang="fi-FI" sz="1000" b="0" kern="1200" noProof="0" dirty="0">
                <a:solidFill>
                  <a:schemeClr val="tx1"/>
                </a:solidFill>
                <a:effectLst/>
                <a:latin typeface="+mn-lt"/>
                <a:ea typeface="+mn-ea"/>
                <a:cs typeface="+mn-cs"/>
              </a:rPr>
              <a:t>Vaihtoehtopropagandakampanja,</a:t>
            </a:r>
            <a:r>
              <a:rPr lang="fi-FI" sz="1000" b="0" kern="1200" baseline="0" noProof="0" dirty="0">
                <a:solidFill>
                  <a:schemeClr val="tx1"/>
                </a:solidFill>
                <a:effectLst/>
                <a:latin typeface="+mn-lt"/>
                <a:ea typeface="+mn-ea"/>
                <a:cs typeface="+mn-cs"/>
              </a:rPr>
              <a:t> jonka aiheena on esim. </a:t>
            </a:r>
            <a:r>
              <a:rPr lang="fi-FI" sz="1000" kern="1200" noProof="0" dirty="0">
                <a:solidFill>
                  <a:schemeClr val="tx1"/>
                </a:solidFill>
                <a:effectLst/>
                <a:latin typeface="+mn-lt"/>
                <a:ea typeface="+mn-ea"/>
                <a:cs typeface="+mn-cs"/>
              </a:rPr>
              <a:t>ammatinvalinta/elämäntaidot (esim. </a:t>
            </a:r>
            <a:r>
              <a:rPr lang="fi-FI" sz="1000" u="sng" kern="1200" noProof="0" dirty="0">
                <a:solidFill>
                  <a:schemeClr val="tx1"/>
                </a:solidFill>
                <a:effectLst/>
                <a:latin typeface="+mn-lt"/>
                <a:ea typeface="+mn-ea"/>
                <a:cs typeface="+mn-cs"/>
                <a:hlinkClick r:id="rId5"/>
              </a:rPr>
              <a:t>https://www.barclayslifeskills.com/</a:t>
            </a:r>
            <a:r>
              <a:rPr lang="fi-FI" sz="1000" u="sng" kern="1200" noProof="0" dirty="0">
                <a:solidFill>
                  <a:schemeClr val="tx1"/>
                </a:solidFill>
                <a:effectLst/>
                <a:latin typeface="+mn-lt"/>
                <a:ea typeface="+mn-ea"/>
                <a:cs typeface="+mn-cs"/>
              </a:rPr>
              <a:t>)</a:t>
            </a:r>
            <a:r>
              <a:rPr lang="fi-FI" sz="1000" u="none" kern="1200" baseline="0" noProof="0" dirty="0">
                <a:solidFill>
                  <a:schemeClr val="tx1"/>
                </a:solidFill>
                <a:effectLst/>
                <a:latin typeface="+mn-lt"/>
                <a:ea typeface="+mn-ea"/>
                <a:cs typeface="+mn-cs"/>
              </a:rPr>
              <a:t> ja joka </a:t>
            </a:r>
            <a:r>
              <a:rPr lang="fi-FI" sz="1000" u="none" kern="1200" noProof="0" dirty="0">
                <a:solidFill>
                  <a:schemeClr val="tx1"/>
                </a:solidFill>
                <a:effectLst/>
                <a:latin typeface="+mn-lt"/>
                <a:ea typeface="+mn-ea"/>
                <a:cs typeface="+mn-cs"/>
              </a:rPr>
              <a:t>levittää</a:t>
            </a:r>
            <a:r>
              <a:rPr lang="fi-FI" sz="1000" u="none" kern="1200" baseline="0" noProof="0" dirty="0">
                <a:solidFill>
                  <a:schemeClr val="tx1"/>
                </a:solidFill>
                <a:effectLst/>
                <a:latin typeface="+mn-lt"/>
                <a:ea typeface="+mn-ea"/>
                <a:cs typeface="+mn-cs"/>
              </a:rPr>
              <a:t> verkossa </a:t>
            </a:r>
            <a:r>
              <a:rPr lang="fi-FI" sz="1000" kern="1200" noProof="0" dirty="0">
                <a:solidFill>
                  <a:schemeClr val="tx1"/>
                </a:solidFill>
                <a:effectLst/>
                <a:latin typeface="+mn-lt"/>
                <a:ea typeface="+mn-ea"/>
                <a:cs typeface="+mn-cs"/>
              </a:rPr>
              <a:t>myönteistä, tulevaisuuteen suuntautuvaa viestiä. Osallistavana kampanjana se tarjoaa vaihtoehdon</a:t>
            </a:r>
            <a:r>
              <a:rPr lang="fi-FI" sz="1000" kern="1200" baseline="0" noProof="0" dirty="0">
                <a:solidFill>
                  <a:schemeClr val="tx1"/>
                </a:solidFill>
                <a:effectLst/>
                <a:latin typeface="+mn-lt"/>
                <a:ea typeface="+mn-ea"/>
                <a:cs typeface="+mn-cs"/>
              </a:rPr>
              <a:t> kielteiselle, menneisyyteen katsovalle sekä </a:t>
            </a:r>
            <a:r>
              <a:rPr lang="fi-FI" sz="1000" kern="1200" noProof="0" dirty="0">
                <a:solidFill>
                  <a:schemeClr val="tx1"/>
                </a:solidFill>
                <a:effectLst/>
                <a:latin typeface="+mn-lt"/>
                <a:ea typeface="+mn-ea"/>
                <a:cs typeface="+mn-cs"/>
              </a:rPr>
              <a:t>eristäytymistä</a:t>
            </a:r>
            <a:r>
              <a:rPr lang="fi-FI" sz="1000" kern="1200" baseline="0" noProof="0" dirty="0">
                <a:solidFill>
                  <a:schemeClr val="tx1"/>
                </a:solidFill>
                <a:effectLst/>
                <a:latin typeface="+mn-lt"/>
                <a:ea typeface="+mn-ea"/>
                <a:cs typeface="+mn-cs"/>
              </a:rPr>
              <a:t> ja yhteiskunnasta erottautumista ihannoivalle ääriliikkeiden propagandalle.</a:t>
            </a:r>
            <a:r>
              <a:rPr lang="fi-FI" sz="1000" kern="1200" noProof="0" dirty="0">
                <a:solidFill>
                  <a:schemeClr val="tx1"/>
                </a:solidFill>
                <a:effectLst/>
                <a:latin typeface="+mn-lt"/>
                <a:ea typeface="+mn-ea"/>
                <a:cs typeface="+mn-cs"/>
              </a:rPr>
              <a:t> </a:t>
            </a:r>
            <a:endParaRPr lang="fi-FI"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31</a:t>
            </a:fld>
            <a:endParaRPr lang="nl-NL"/>
          </a:p>
        </p:txBody>
      </p:sp>
    </p:spTree>
    <p:extLst>
      <p:ext uri="{BB962C8B-B14F-4D97-AF65-F5344CB8AC3E}">
        <p14:creationId xmlns:p14="http://schemas.microsoft.com/office/powerpoint/2010/main" val="3549796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sz="1000" b="1" u="sng" baseline="0" noProof="0" dirty="0" smtClean="0"/>
              <a:t>Selitys:</a:t>
            </a:r>
          </a:p>
          <a:p>
            <a:pPr marL="171450" indent="-171450">
              <a:buFont typeface="Arial" panose="020B0604020202020204" pitchFamily="34" charset="0"/>
              <a:buChar char="•"/>
            </a:pPr>
            <a:r>
              <a:rPr lang="fi-FI" sz="1000" baseline="0" noProof="0" dirty="0" smtClean="0"/>
              <a:t>Verkkokampanjan on pohjauduttava organisaatiosi nykyiseen toimintaan/imagoon/asemaan.</a:t>
            </a:r>
          </a:p>
          <a:p>
            <a:pPr marL="171450" indent="-171450">
              <a:buFont typeface="Arial" panose="020B0604020202020204" pitchFamily="34" charset="0"/>
              <a:buChar char="•"/>
            </a:pPr>
            <a:r>
              <a:rPr lang="fi-FI" sz="1000" baseline="0" noProof="0" dirty="0" smtClean="0"/>
              <a:t>Kysy aluksi itseltäsi, miksi juuri sinä tai sinun organisaatiosi voisi saada aikaan muutoksen kohdeyleisön keskuudessa. </a:t>
            </a:r>
          </a:p>
          <a:p>
            <a:pPr marL="171450" indent="-171450">
              <a:buFont typeface="Arial" panose="020B0604020202020204" pitchFamily="34" charset="0"/>
              <a:buChar char="•"/>
            </a:pPr>
            <a:r>
              <a:rPr lang="fi-FI" sz="1000" baseline="0" noProof="0" dirty="0" smtClean="0"/>
              <a:t>Miksi uskot heidän kuuntelevan teitä? Miksi uskot teidän äänenne olevan uskottava? Miten kohdeyleisö näkee teidät? </a:t>
            </a:r>
          </a:p>
          <a:p>
            <a:pPr marL="0" indent="0">
              <a:buFont typeface="Arial" panose="020B0604020202020204" pitchFamily="34" charset="0"/>
              <a:buNone/>
            </a:pPr>
            <a:endParaRPr lang="fi-FI" sz="1000" baseline="0" noProof="0" dirty="0" smtClean="0"/>
          </a:p>
          <a:p>
            <a:pPr marL="171450" indent="-171450">
              <a:buFont typeface="Arial" panose="020B0604020202020204" pitchFamily="34" charset="0"/>
              <a:buChar char="•"/>
            </a:pPr>
            <a:r>
              <a:rPr lang="fi-FI" sz="1000" baseline="0" noProof="0" dirty="0" smtClean="0"/>
              <a:t>Apukysymys: Puhuttelevatko arvonne kohdeyleisöä? </a:t>
            </a:r>
          </a:p>
          <a:p>
            <a:pPr marL="171450" indent="-171450">
              <a:buFont typeface="Arial" panose="020B0604020202020204" pitchFamily="34" charset="0"/>
              <a:buChar char="•"/>
            </a:pPr>
            <a:r>
              <a:rPr lang="fi-FI" sz="1000" baseline="0" noProof="0" dirty="0" smtClean="0"/>
              <a:t>Ks. esim. </a:t>
            </a:r>
            <a:r>
              <a:rPr lang="fi-FI" sz="1000" baseline="0" noProof="0" dirty="0" err="1" smtClean="0"/>
              <a:t>Coveyn</a:t>
            </a:r>
            <a:r>
              <a:rPr lang="fi-FI" sz="1000" baseline="0" noProof="0" dirty="0" smtClean="0"/>
              <a:t> ”vaikuttamisen kehä” ja ”sitoutumisen kehä”.</a:t>
            </a:r>
          </a:p>
          <a:p>
            <a:pPr marL="0" indent="0">
              <a:buFont typeface="Arial" panose="020B0604020202020204" pitchFamily="34" charset="0"/>
              <a:buNone/>
            </a:pPr>
            <a:endParaRPr lang="fi-FI" sz="1000" baseline="0" noProof="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fi-FI" sz="1000" noProof="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fi-FI" sz="1000" noProof="0" dirty="0" smtClean="0"/>
              <a:t>Lähde: </a:t>
            </a:r>
            <a:r>
              <a:rPr lang="fi-FI" sz="1000" noProof="0" dirty="0" err="1" smtClean="0"/>
              <a:t>Alicia</a:t>
            </a:r>
            <a:r>
              <a:rPr lang="fi-FI" sz="1000" noProof="0" dirty="0" smtClean="0"/>
              <a:t> </a:t>
            </a:r>
            <a:r>
              <a:rPr lang="fi-FI" sz="1000" noProof="0" dirty="0" err="1" smtClean="0"/>
              <a:t>Kearns</a:t>
            </a:r>
            <a:r>
              <a:rPr lang="fi-FI" sz="1000" noProof="0" dirty="0" smtClean="0"/>
              <a:t>,</a:t>
            </a:r>
            <a:r>
              <a:rPr lang="fi-FI" sz="1000" baseline="0" noProof="0" dirty="0" smtClean="0"/>
              <a:t> sivu nro 2, ”</a:t>
            </a:r>
            <a:r>
              <a:rPr lang="fi-FI" sz="1000" baseline="0" noProof="0" dirty="0" err="1" smtClean="0"/>
              <a:t>Where</a:t>
            </a:r>
            <a:r>
              <a:rPr lang="fi-FI" sz="1000" baseline="0" noProof="0" dirty="0" smtClean="0"/>
              <a:t> to </a:t>
            </a:r>
            <a:r>
              <a:rPr lang="fi-FI" sz="1000" baseline="0" noProof="0" dirty="0" err="1" smtClean="0"/>
              <a:t>start</a:t>
            </a:r>
            <a:r>
              <a:rPr lang="fi-FI" sz="1000" baseline="0" noProof="0" dirty="0" smtClean="0"/>
              <a:t>?”</a:t>
            </a:r>
          </a:p>
          <a:p>
            <a:pPr marL="0" lvl="2" indent="0">
              <a:spcAft>
                <a:spcPts val="600"/>
              </a:spcAft>
              <a:buClrTx/>
              <a:buFont typeface="Arial" panose="020B0604020202020204" pitchFamily="34" charset="0"/>
              <a:buNone/>
            </a:pPr>
            <a:endParaRPr lang="en-U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32</a:t>
            </a:fld>
            <a:endParaRPr lang="nl-NL"/>
          </a:p>
        </p:txBody>
      </p:sp>
    </p:spTree>
    <p:extLst>
      <p:ext uri="{BB962C8B-B14F-4D97-AF65-F5344CB8AC3E}">
        <p14:creationId xmlns:p14="http://schemas.microsoft.com/office/powerpoint/2010/main" val="769524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fi-FI" sz="1000" b="1" u="sng" noProof="0" dirty="0">
                <a:latin typeface="Corbel" panose="020B0503020204020204" pitchFamily="34" charset="0"/>
                <a:ea typeface="Verdana" panose="020B0604030504040204" pitchFamily="34" charset="0"/>
                <a:cs typeface="Verdana" panose="020B0604030504040204" pitchFamily="34" charset="0"/>
              </a:rPr>
              <a:t>Selkeiden tavoitteiden ja onnistumisindikaattorien määrittely </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fi-FI" sz="1000" b="1" u="sng" noProof="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000" noProof="0" dirty="0"/>
              <a:t>Selkeät tavoitteet ja onnistumisindikaattorit</a:t>
            </a:r>
            <a:r>
              <a:rPr lang="fi-FI" sz="1000" baseline="0" noProof="0" dirty="0"/>
              <a:t> ovat tarpeen, jotta voit seurata ja mitata vaikutuksia jatkuvasti. Jatkuvasta seurannasta on kaksi etua: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aseline="0" noProof="0" dirty="0"/>
              <a:t>Ne auttavat näkemään, oletko valinnut kampanjallesi oikean lähestymistavan ja tuottaako se toivottuja tuloksia. Jos tavoitteesi on esim. aktivoida 100 henkilöä kymmenessä viikossa, aktivoituneiden henkilöiden määrän on kasvettava kymmenellä viikossa.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aseline="0" noProof="0" dirty="0"/>
              <a:t>Ne auttavat näkemään kampanjan vahvuudet ja heikkoudet, jolloin voit jatkuvasti parantaa ja mukauttaa kampanjaa</a:t>
            </a:r>
            <a:r>
              <a:rPr lang="fi-FI" sz="1000" noProof="0" dirty="0"/>
              <a:t>. Jos esimerkiksi</a:t>
            </a:r>
            <a:r>
              <a:rPr lang="fi-FI" sz="1000" baseline="0" noProof="0" dirty="0"/>
              <a:t> Facebook-kirjoitus ei herätä vastakaikua kohdeyleisössä, kannattaa pohtia, onko Facebook oikea tapa viestiä heidän kanssaan.</a:t>
            </a:r>
            <a:r>
              <a:rPr lang="fi-FI" sz="1000" noProof="0" dirty="0"/>
              <a:t> </a:t>
            </a:r>
            <a:br>
              <a:rPr lang="fi-FI" sz="1000" noProof="0" dirty="0"/>
            </a:br>
            <a:endParaRPr lang="fi-FI" sz="1000" noProof="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000" baseline="0" noProof="0" dirty="0"/>
              <a:t>Yleensä </a:t>
            </a:r>
            <a:r>
              <a:rPr lang="fi-FI" sz="1000" u="sng" baseline="0" noProof="0" dirty="0"/>
              <a:t>et pysty </a:t>
            </a:r>
            <a:r>
              <a:rPr lang="fi-FI" sz="1000" baseline="0" noProof="0" dirty="0"/>
              <a:t>mittaamaan radikalisoitumisen lisääntymistä tai vähenemistä kohdeyleisön parissa, koska organisaatiollasi ei ole tämäntyyppisen tutkimuksen/kartoituksen edellyttämiä valmiuksia ja koska kampanjatoimet eivät ole suorassa suhteessa kohdeyleisön asenne-, ajattelutapa- tai toimintamuutoksiin.</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000" baseline="0" noProof="0" dirty="0"/>
              <a:t>Sen sijaan </a:t>
            </a:r>
            <a:r>
              <a:rPr lang="fi-FI" sz="1000" u="sng" baseline="0" noProof="0" dirty="0"/>
              <a:t>pystyt</a:t>
            </a:r>
            <a:r>
              <a:rPr lang="fi-FI" sz="1000" baseline="0" noProof="0" dirty="0"/>
              <a:t> mittaamaan niiden ihmisten määrän, jotka ottavat yhteyttä sinuun tai organisaatioosi.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t>Esimerkki: organisaation toimintaan osallistuvien, sen</a:t>
            </a:r>
            <a:r>
              <a:rPr lang="fi-FI" sz="1000" baseline="0" noProof="0" dirty="0"/>
              <a:t> </a:t>
            </a:r>
            <a:r>
              <a:rPr lang="fi-FI" sz="1000" noProof="0" dirty="0"/>
              <a:t>vapaaehtoistyöntekijöiden</a:t>
            </a:r>
            <a:r>
              <a:rPr lang="fi-FI" sz="1000" baseline="0" noProof="0" dirty="0"/>
              <a:t> taikka siltä</a:t>
            </a:r>
            <a:r>
              <a:rPr lang="fi-FI" sz="1000" noProof="0" dirty="0"/>
              <a:t> tukea tai neuvontaa hakevien määrä kasvaa </a:t>
            </a:r>
            <a:r>
              <a:rPr lang="fi-FI" sz="1000" baseline="0" noProof="0" dirty="0"/>
              <a:t>x:llä tietyn ajan kuluessa.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33</a:t>
            </a:fld>
            <a:endParaRPr lang="nl-NL"/>
          </a:p>
        </p:txBody>
      </p:sp>
    </p:spTree>
    <p:extLst>
      <p:ext uri="{BB962C8B-B14F-4D97-AF65-F5344CB8AC3E}">
        <p14:creationId xmlns:p14="http://schemas.microsoft.com/office/powerpoint/2010/main" val="1900172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b="1" noProof="0" dirty="0"/>
              <a:t>Apukysymyksiä</a:t>
            </a:r>
          </a:p>
          <a:p>
            <a:endParaRPr lang="fi-FI" noProof="0" dirty="0"/>
          </a:p>
          <a:p>
            <a:r>
              <a:rPr lang="fi-FI" noProof="0" dirty="0"/>
              <a:t>Kuinka monta kohdeyleisön jäsentä tavoitetaan?</a:t>
            </a:r>
          </a:p>
          <a:p>
            <a:r>
              <a:rPr lang="fi-FI" noProof="0" dirty="0"/>
              <a:t>Mikä on toimintakehotus</a:t>
            </a:r>
            <a:r>
              <a:rPr lang="fi-FI" baseline="0" noProof="0" dirty="0"/>
              <a:t>?</a:t>
            </a:r>
          </a:p>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35</a:t>
            </a:fld>
            <a:endParaRPr lang="nl-NL"/>
          </a:p>
        </p:txBody>
      </p:sp>
    </p:spTree>
    <p:extLst>
      <p:ext uri="{BB962C8B-B14F-4D97-AF65-F5344CB8AC3E}">
        <p14:creationId xmlns:p14="http://schemas.microsoft.com/office/powerpoint/2010/main" val="3160036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u="sng" noProof="0" dirty="0"/>
              <a:t>Tarkenna</a:t>
            </a:r>
            <a:r>
              <a:rPr lang="fi-FI" sz="1000" b="1" u="sng" baseline="0" noProof="0" dirty="0"/>
              <a:t> kohderyhmäsi hypertarkasti: täsmennä, täsmennä, täsmennä</a:t>
            </a:r>
            <a:endParaRPr lang="fi-FI" sz="1000" noProof="0" dirty="0"/>
          </a:p>
          <a:p>
            <a:pPr marL="171450" indent="-171450">
              <a:buFont typeface="Arial" panose="020B0604020202020204" pitchFamily="34" charset="0"/>
              <a:buChar char="•"/>
            </a:pPr>
            <a:r>
              <a:rPr lang="fi-FI" sz="1000" noProof="0" dirty="0"/>
              <a:t>Riskialttiit</a:t>
            </a:r>
            <a:r>
              <a:rPr lang="fi-FI" sz="1000" baseline="0" noProof="0" dirty="0"/>
              <a:t> </a:t>
            </a:r>
            <a:r>
              <a:rPr lang="fi-FI" sz="1000" baseline="0" noProof="0" dirty="0" smtClean="0"/>
              <a:t>nuoret, </a:t>
            </a:r>
            <a:r>
              <a:rPr lang="fi-FI" sz="1000" baseline="0" noProof="0" dirty="0"/>
              <a:t>heidän vanhempansa, perheensä, ystävänsä, opettajansa?</a:t>
            </a:r>
            <a:endParaRPr lang="fi-FI" sz="1000" noProof="0" dirty="0"/>
          </a:p>
          <a:p>
            <a:pPr marL="171450" indent="-171450">
              <a:buFont typeface="Arial" panose="020B0604020202020204" pitchFamily="34" charset="0"/>
              <a:buChar char="•"/>
            </a:pPr>
            <a:r>
              <a:rPr lang="fi-FI" sz="1000" noProof="0" dirty="0"/>
              <a:t>Miehet, naiset? Kulttuuritausta?</a:t>
            </a:r>
          </a:p>
          <a:p>
            <a:pPr marL="171450" indent="-171450">
              <a:buFont typeface="Arial" panose="020B0604020202020204" pitchFamily="34" charset="0"/>
              <a:buChar char="•"/>
            </a:pPr>
            <a:r>
              <a:rPr lang="fi-FI" sz="1000" noProof="0" dirty="0"/>
              <a:t>Sosiaalisen osallisuuden aste?</a:t>
            </a:r>
            <a:r>
              <a:rPr lang="fi-FI" sz="1000" baseline="0" noProof="0" dirty="0"/>
              <a:t> Tulot? Koulutus?</a:t>
            </a:r>
            <a:endParaRPr lang="fi-FI" sz="1000" noProof="0" dirty="0"/>
          </a:p>
          <a:p>
            <a:pPr marL="171450" indent="-171450">
              <a:buFont typeface="Arial" panose="020B0604020202020204" pitchFamily="34" charset="0"/>
              <a:buChar char="•"/>
            </a:pPr>
            <a:r>
              <a:rPr lang="fi-FI" sz="1000" noProof="0" dirty="0"/>
              <a:t>Työtä tekevät/työttömät?</a:t>
            </a:r>
          </a:p>
          <a:p>
            <a:pPr marL="171450" indent="-171450">
              <a:buFont typeface="Arial" panose="020B0604020202020204" pitchFamily="34" charset="0"/>
              <a:buChar char="•"/>
            </a:pPr>
            <a:r>
              <a:rPr lang="fi-FI" sz="1000" noProof="0" dirty="0"/>
              <a:t>Sosiaalinen ympäristö: suojeleva</a:t>
            </a:r>
            <a:r>
              <a:rPr lang="fi-FI" sz="1000" baseline="0" noProof="0" dirty="0"/>
              <a:t> vai salliva</a:t>
            </a:r>
            <a:r>
              <a:rPr lang="fi-FI" sz="1000" noProof="0" dirty="0"/>
              <a:t>?</a:t>
            </a:r>
          </a:p>
          <a:p>
            <a:pPr marL="171450" indent="-171450">
              <a:buFont typeface="Arial" panose="020B0604020202020204" pitchFamily="34" charset="0"/>
              <a:buChar char="•"/>
            </a:pPr>
            <a:r>
              <a:rPr lang="fi-FI" sz="1000" noProof="0" dirty="0"/>
              <a:t>Radikalismiin perehtymätön</a:t>
            </a:r>
            <a:r>
              <a:rPr lang="fi-FI" sz="1000" baseline="0" noProof="0" dirty="0"/>
              <a:t> vai radikalisoitunut</a:t>
            </a:r>
            <a:r>
              <a:rPr lang="fi-FI" sz="1000" noProof="0" dirty="0"/>
              <a:t>?</a:t>
            </a:r>
          </a:p>
          <a:p>
            <a:pPr marL="171450" indent="-171450">
              <a:buFont typeface="Arial" panose="020B0604020202020204" pitchFamily="34" charset="0"/>
              <a:buChar char="•"/>
            </a:pPr>
            <a:r>
              <a:rPr lang="fi-FI" sz="1000" noProof="0" dirty="0"/>
              <a:t>Asuinpaikka? </a:t>
            </a:r>
          </a:p>
          <a:p>
            <a:pPr marL="171450" indent="-171450">
              <a:buFont typeface="Arial" panose="020B0604020202020204" pitchFamily="34" charset="0"/>
              <a:buChar char="•"/>
            </a:pPr>
            <a:r>
              <a:rPr lang="fi-FI" sz="1000" noProof="0" dirty="0"/>
              <a:t>Uskonnolliset vai poliittiset vaikuttimet?</a:t>
            </a:r>
          </a:p>
          <a:p>
            <a:pPr marL="171450" indent="-171450">
              <a:buFont typeface="Arial" panose="020B0604020202020204" pitchFamily="34" charset="0"/>
              <a:buChar char="•"/>
            </a:pPr>
            <a:r>
              <a:rPr lang="fi-FI" sz="1000" noProof="0" dirty="0"/>
              <a:t>Avoimia mielipiteiden- tai ajatustenvaihdolle?</a:t>
            </a:r>
          </a:p>
          <a:p>
            <a:endParaRPr lang="fi-FI" sz="1000" noProof="0" dirty="0"/>
          </a:p>
          <a:p>
            <a:r>
              <a:rPr lang="fi-FI" sz="1000" noProof="0" dirty="0"/>
              <a:t>Seuraavilla</a:t>
            </a:r>
            <a:r>
              <a:rPr lang="fi-FI" sz="1000" baseline="0" noProof="0" dirty="0"/>
              <a:t> kalvoilla on lisää kysymyksiä kohdeyleisön ominaisuuksista.</a:t>
            </a:r>
          </a:p>
          <a:p>
            <a:endParaRPr lang="fi-FI" sz="10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fi-FI" sz="1000" noProof="0" dirty="0"/>
              <a:t>Katso myös EFD:n</a:t>
            </a:r>
            <a:r>
              <a:rPr lang="fi-FI" sz="1000" baseline="0" noProof="0" dirty="0"/>
              <a:t> (European Foundation for Democracy) asiakirja ”Miten määrittää henkilöt, jotka haluat tavoittaa?”, joka lähetetään osallistujille.</a:t>
            </a:r>
            <a:endParaRPr lang="fi-FI" sz="1000" noProof="0" dirty="0"/>
          </a:p>
          <a:p>
            <a:endParaRPr lang="en-US"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36</a:t>
            </a:fld>
            <a:endParaRPr lang="nl-NL"/>
          </a:p>
        </p:txBody>
      </p:sp>
    </p:spTree>
    <p:extLst>
      <p:ext uri="{BB962C8B-B14F-4D97-AF65-F5344CB8AC3E}">
        <p14:creationId xmlns:p14="http://schemas.microsoft.com/office/powerpoint/2010/main" val="4131171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37</a:t>
            </a:fld>
            <a:endParaRPr lang="nl-NL"/>
          </a:p>
        </p:txBody>
      </p:sp>
    </p:spTree>
    <p:extLst>
      <p:ext uri="{BB962C8B-B14F-4D97-AF65-F5344CB8AC3E}">
        <p14:creationId xmlns:p14="http://schemas.microsoft.com/office/powerpoint/2010/main" val="3112199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b="1" noProof="0" dirty="0"/>
              <a:t>Tunnetko</a:t>
            </a:r>
            <a:r>
              <a:rPr lang="fi-FI" b="1" baseline="0" noProof="0" dirty="0"/>
              <a:t> kohdeyleisösi hyvin</a:t>
            </a:r>
            <a:r>
              <a:rPr lang="fi-FI" b="1" noProof="0" dirty="0"/>
              <a:t>?</a:t>
            </a:r>
          </a:p>
          <a:p>
            <a:pPr marL="0" indent="0">
              <a:buFont typeface="Arial" panose="020B0604020202020204" pitchFamily="34" charset="0"/>
              <a:buNone/>
            </a:pPr>
            <a:r>
              <a:rPr lang="fi-FI" noProof="0" dirty="0"/>
              <a:t>Esitä itsellesi oikeat kysymykset.</a:t>
            </a:r>
          </a:p>
          <a:p>
            <a:pPr marL="0" indent="0">
              <a:buFont typeface="Arial" panose="020B0604020202020204" pitchFamily="34" charset="0"/>
              <a:buNone/>
            </a:pPr>
            <a:endParaRPr lang="fi-FI" b="0" baseline="0" noProof="0" dirty="0"/>
          </a:p>
          <a:p>
            <a:pPr marL="0" indent="0">
              <a:buFont typeface="Arial" panose="020B0604020202020204" pitchFamily="34" charset="0"/>
              <a:buNone/>
            </a:pPr>
            <a:r>
              <a:rPr lang="fi-FI" b="0" i="1" baseline="0" noProof="0" dirty="0"/>
              <a:t>HUOM. Myös edellisessä ja seuraavissa kalvoissa on esimerkkejä kysymyksistä. </a:t>
            </a:r>
          </a:p>
          <a:p>
            <a:pPr marL="0" indent="0">
              <a:buFont typeface="Arial" panose="020B0604020202020204" pitchFamily="34" charset="0"/>
              <a:buNone/>
            </a:pPr>
            <a:endParaRPr lang="fi-FI" b="0" baseline="0" noProof="0" dirty="0"/>
          </a:p>
          <a:p>
            <a:pPr marL="0" indent="0">
              <a:buFont typeface="Arial" panose="020B0604020202020204" pitchFamily="34" charset="0"/>
              <a:buNone/>
            </a:pPr>
            <a:r>
              <a:rPr lang="fi-FI" b="0" baseline="0" noProof="0" dirty="0"/>
              <a:t>Malli perustuu kaupallisten markkinointistrategioiden kehittämisestä saatuihin kokemuksiin. </a:t>
            </a:r>
          </a:p>
          <a:p>
            <a:pPr marL="0" indent="0">
              <a:buFont typeface="Arial" panose="020B0604020202020204" pitchFamily="34" charset="0"/>
              <a:buNone/>
            </a:pPr>
            <a:endParaRPr lang="fi-FI" b="0" baseline="0" noProof="0" dirty="0"/>
          </a:p>
          <a:p>
            <a:pPr marL="0" indent="0">
              <a:buFont typeface="Arial" panose="020B0604020202020204" pitchFamily="34" charset="0"/>
              <a:buNone/>
            </a:pPr>
            <a:r>
              <a:rPr lang="fi-FI" b="0" baseline="0" noProof="0" dirty="0"/>
              <a:t>Alicia Kearnsin esityksestä: </a:t>
            </a:r>
          </a:p>
          <a:p>
            <a:pPr marL="285750" lvl="0" indent="-285750">
              <a:buFont typeface="Arial" charset="0"/>
              <a:buChar char="•"/>
            </a:pPr>
            <a:r>
              <a:rPr lang="fi-FI" sz="1200" b="0" noProof="0" dirty="0"/>
              <a:t>Miten he vastaanottavat ja siirtävät tietoa?</a:t>
            </a:r>
          </a:p>
          <a:p>
            <a:pPr marL="285750" lvl="0" indent="-285750">
              <a:buFont typeface="Arial" charset="0"/>
              <a:buChar char="•"/>
            </a:pPr>
            <a:r>
              <a:rPr lang="fi-FI" sz="1200" b="0" noProof="0" dirty="0"/>
              <a:t>Mikä on heidän </a:t>
            </a:r>
            <a:r>
              <a:rPr lang="fi-FI" sz="1200" b="0" noProof="0" dirty="0" smtClean="0"/>
              <a:t>elinkontekstinsa?</a:t>
            </a:r>
            <a:endParaRPr lang="fi-FI" sz="1200" b="0" noProof="0" dirty="0"/>
          </a:p>
          <a:p>
            <a:pPr marL="285750" lvl="0" indent="-285750">
              <a:buFont typeface="Arial" charset="0"/>
              <a:buChar char="•"/>
            </a:pPr>
            <a:r>
              <a:rPr lang="fi-FI" sz="1200" b="0" noProof="0" dirty="0">
                <a:latin typeface="Arial" charset="0"/>
                <a:ea typeface="Arial" charset="0"/>
                <a:cs typeface="Arial" charset="0"/>
              </a:rPr>
              <a:t>Mitä kieltä he käyttävät?</a:t>
            </a:r>
          </a:p>
          <a:p>
            <a:pPr marL="285750" lvl="0" indent="-285750">
              <a:buFont typeface="Arial" charset="0"/>
              <a:buChar char="•"/>
            </a:pPr>
            <a:r>
              <a:rPr lang="fi-FI" sz="1200" b="0" noProof="0" dirty="0">
                <a:latin typeface="Arial" charset="0"/>
                <a:ea typeface="Arial" charset="0"/>
                <a:cs typeface="Arial" charset="0"/>
              </a:rPr>
              <a:t>Mikä on heidän tietotasonsa?</a:t>
            </a:r>
            <a:endParaRPr lang="fi-FI" sz="1200" b="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38</a:t>
            </a:fld>
            <a:endParaRPr lang="nl-NL"/>
          </a:p>
        </p:txBody>
      </p:sp>
    </p:spTree>
    <p:extLst>
      <p:ext uri="{BB962C8B-B14F-4D97-AF65-F5344CB8AC3E}">
        <p14:creationId xmlns:p14="http://schemas.microsoft.com/office/powerpoint/2010/main" val="755243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sz="1000" b="0" u="sng" noProof="0" dirty="0" smtClean="0">
                <a:latin typeface="+mn-lt"/>
              </a:rPr>
              <a:t>Jaetaan osallistujille piirustuspaperia</a:t>
            </a:r>
            <a:endParaRPr lang="fi-FI" sz="1000" b="0" u="sng" baseline="0" noProof="0" dirty="0" smtClean="0">
              <a:latin typeface="+mn-lt"/>
            </a:endParaRPr>
          </a:p>
          <a:p>
            <a:pPr marL="0" indent="0">
              <a:buFont typeface="Arial" panose="020B0604020202020204" pitchFamily="34" charset="0"/>
              <a:buNone/>
            </a:pPr>
            <a:endParaRPr lang="fi-FI" sz="1000" b="0" baseline="0" noProof="0" dirty="0">
              <a:latin typeface="+mn-lt"/>
            </a:endParaRPr>
          </a:p>
          <a:p>
            <a:pPr marL="0" indent="0">
              <a:buFont typeface="Arial" panose="020B0604020202020204" pitchFamily="34" charset="0"/>
              <a:buNone/>
            </a:pPr>
            <a:r>
              <a:rPr lang="fi-FI" sz="1000" b="0" baseline="0" noProof="0" dirty="0">
                <a:latin typeface="+mn-lt"/>
              </a:rPr>
              <a:t>Kysymykset, jotka voivat auttaa tarkentamaan kuvaa:</a:t>
            </a:r>
          </a:p>
          <a:p>
            <a:pPr marL="171450" indent="-171450">
              <a:buFont typeface="Arial" panose="020B0604020202020204" pitchFamily="34" charset="0"/>
              <a:buChar char="•"/>
            </a:pPr>
            <a:r>
              <a:rPr lang="fi-FI" sz="1000" b="0" baseline="0" noProof="0" dirty="0">
                <a:latin typeface="+mn-lt"/>
              </a:rPr>
              <a:t>Mikä on kohdeyleisösi keski-ikä? </a:t>
            </a:r>
          </a:p>
          <a:p>
            <a:pPr marL="171450" indent="-171450">
              <a:buFont typeface="Arial" panose="020B0604020202020204" pitchFamily="34" charset="0"/>
              <a:buChar char="•"/>
            </a:pPr>
            <a:r>
              <a:rPr lang="fi-FI" sz="1000" b="0" baseline="0" noProof="0" dirty="0">
                <a:latin typeface="+mn-lt"/>
              </a:rPr>
              <a:t>Mistä puhut kohdeyleisösi kanssa? </a:t>
            </a:r>
          </a:p>
          <a:p>
            <a:pPr marL="171450" indent="-171450">
              <a:buFont typeface="Arial" panose="020B0604020202020204" pitchFamily="34" charset="0"/>
              <a:buChar char="•"/>
            </a:pPr>
            <a:r>
              <a:rPr lang="fi-FI" sz="1000" b="0" baseline="0" noProof="0" dirty="0">
                <a:latin typeface="+mn-lt"/>
              </a:rPr>
              <a:t>Mistä kohdeyleisösi erityisesti keskustelee? </a:t>
            </a:r>
          </a:p>
          <a:p>
            <a:pPr marL="171450" indent="-171450">
              <a:buFont typeface="Arial" panose="020B0604020202020204" pitchFamily="34" charset="0"/>
              <a:buChar char="•"/>
            </a:pPr>
            <a:r>
              <a:rPr lang="fi-FI" sz="1000" b="0" baseline="0" noProof="0" dirty="0">
                <a:latin typeface="+mn-lt"/>
              </a:rPr>
              <a:t>Minkälainen on kohdeyleisösi sosiaalinen ympäristö?</a:t>
            </a:r>
          </a:p>
          <a:p>
            <a:pPr marL="171450" indent="-171450">
              <a:buFont typeface="Arial" panose="020B0604020202020204" pitchFamily="34" charset="0"/>
              <a:buChar char="•"/>
            </a:pPr>
            <a:endParaRPr lang="fi-FI" sz="1000" b="0" baseline="0" noProof="0" dirty="0">
              <a:latin typeface="+mn-lt"/>
            </a:endParaRPr>
          </a:p>
          <a:p>
            <a:pPr marL="171450" lvl="0" indent="-171450">
              <a:buFont typeface="Arial" panose="020B0604020202020204" pitchFamily="34" charset="0"/>
              <a:buChar char="•"/>
            </a:pPr>
            <a:r>
              <a:rPr lang="fi-FI" sz="1000" b="0" noProof="0" dirty="0">
                <a:latin typeface="+mn-lt"/>
              </a:rPr>
              <a:t>Miten he vastaanottavat ja siirtävät tietoa?</a:t>
            </a:r>
          </a:p>
          <a:p>
            <a:pPr marL="171450" lvl="0" indent="-171450">
              <a:buFont typeface="Arial" panose="020B0604020202020204" pitchFamily="34" charset="0"/>
              <a:buChar char="•"/>
            </a:pPr>
            <a:r>
              <a:rPr lang="fi-FI" sz="1000" b="0" noProof="0" dirty="0">
                <a:latin typeface="+mn-lt"/>
              </a:rPr>
              <a:t>Mikä</a:t>
            </a:r>
            <a:r>
              <a:rPr lang="fi-FI" sz="1000" b="0" baseline="0" noProof="0" dirty="0">
                <a:latin typeface="+mn-lt"/>
              </a:rPr>
              <a:t> on heidän </a:t>
            </a:r>
            <a:r>
              <a:rPr lang="fi-FI" sz="1000" b="0" baseline="0" noProof="0" dirty="0" smtClean="0">
                <a:latin typeface="+mn-lt"/>
              </a:rPr>
              <a:t>elinkontekstinsa</a:t>
            </a:r>
            <a:r>
              <a:rPr lang="fi-FI" sz="1000" b="0" noProof="0" dirty="0" smtClean="0">
                <a:latin typeface="+mn-lt"/>
              </a:rPr>
              <a:t>?</a:t>
            </a:r>
            <a:endParaRPr lang="fi-FI" sz="1000" b="0" noProof="0" dirty="0">
              <a:latin typeface="+mn-lt"/>
            </a:endParaRPr>
          </a:p>
          <a:p>
            <a:pPr marL="171450" lvl="0" indent="-171450">
              <a:buFont typeface="Arial" panose="020B0604020202020204" pitchFamily="34" charset="0"/>
              <a:buChar char="•"/>
            </a:pPr>
            <a:r>
              <a:rPr lang="fi-FI" sz="1000" b="0" noProof="0" dirty="0">
                <a:latin typeface="+mn-lt"/>
                <a:ea typeface="Arial" charset="0"/>
                <a:cs typeface="Arial" charset="0"/>
              </a:rPr>
              <a:t>Mitä kieltä he käyttävät?</a:t>
            </a:r>
          </a:p>
          <a:p>
            <a:pPr marL="171450" lvl="0" indent="-171450">
              <a:buFont typeface="Arial" panose="020B0604020202020204" pitchFamily="34" charset="0"/>
              <a:buChar char="•"/>
            </a:pPr>
            <a:r>
              <a:rPr lang="fi-FI" sz="1000" b="0" noProof="0" dirty="0">
                <a:latin typeface="+mn-lt"/>
                <a:ea typeface="Arial" charset="0"/>
                <a:cs typeface="Arial" charset="0"/>
              </a:rPr>
              <a:t>Mikä on heidän</a:t>
            </a:r>
            <a:r>
              <a:rPr lang="fi-FI" sz="1000" b="0" baseline="0" noProof="0" dirty="0">
                <a:latin typeface="+mn-lt"/>
                <a:ea typeface="Arial" charset="0"/>
                <a:cs typeface="Arial" charset="0"/>
              </a:rPr>
              <a:t> tietotasonsa</a:t>
            </a:r>
            <a:r>
              <a:rPr lang="fi-FI" sz="1000" b="0" noProof="0" dirty="0">
                <a:latin typeface="+mn-lt"/>
                <a:ea typeface="Arial" charset="0"/>
                <a:cs typeface="Arial" charset="0"/>
              </a:rPr>
              <a:t>?</a:t>
            </a:r>
            <a:endParaRPr lang="fi-FI" sz="1000" b="0" noProof="0" dirty="0">
              <a:latin typeface="+mn-lt"/>
            </a:endParaRPr>
          </a:p>
          <a:p>
            <a:pPr marL="171450" indent="-171450">
              <a:buFont typeface="Arial" panose="020B0604020202020204" pitchFamily="34" charset="0"/>
              <a:buChar char="•"/>
            </a:pPr>
            <a:endParaRPr lang="fi-FI" sz="1000" b="0" noProof="0" dirty="0">
              <a:latin typeface="+mn-lt"/>
            </a:endParaRPr>
          </a:p>
          <a:p>
            <a:pPr marL="0" indent="0">
              <a:buFont typeface="Arial" panose="020B0604020202020204" pitchFamily="34" charset="0"/>
              <a:buNone/>
            </a:pPr>
            <a:r>
              <a:rPr lang="fi-FI" sz="1000" b="0" noProof="0" dirty="0">
                <a:latin typeface="+mn-lt"/>
              </a:rPr>
              <a:t>Jaa</a:t>
            </a:r>
            <a:r>
              <a:rPr lang="fi-FI" sz="1000" b="0" baseline="0" noProof="0" dirty="0">
                <a:latin typeface="+mn-lt"/>
              </a:rPr>
              <a:t> seuraavat eri</a:t>
            </a:r>
            <a:r>
              <a:rPr lang="fi-FI" sz="1000" b="0" noProof="0" dirty="0">
                <a:latin typeface="+mn-lt"/>
              </a:rPr>
              <a:t> kohderyhmiin:</a:t>
            </a:r>
          </a:p>
          <a:p>
            <a:pPr marL="171450" indent="-171450">
              <a:buFont typeface="Arial" panose="020B0604020202020204" pitchFamily="34" charset="0"/>
              <a:buChar char="•"/>
            </a:pPr>
            <a:r>
              <a:rPr lang="fi-FI" sz="1000" b="0" noProof="0" dirty="0">
                <a:latin typeface="+mn-lt"/>
              </a:rPr>
              <a:t>Nuoret, vanhemmat</a:t>
            </a:r>
            <a:r>
              <a:rPr lang="fi-FI" sz="1000" b="0" baseline="0" noProof="0" dirty="0">
                <a:latin typeface="+mn-lt"/>
              </a:rPr>
              <a:t>, sosiaalinen ympäristö</a:t>
            </a:r>
            <a:endParaRPr lang="fi-FI" sz="1000" b="0" noProof="0" dirty="0">
              <a:latin typeface="+mn-lt"/>
            </a:endParaRPr>
          </a:p>
          <a:p>
            <a:pPr marL="171450" indent="-171450">
              <a:buFont typeface="Arial" panose="020B0604020202020204" pitchFamily="34" charset="0"/>
              <a:buChar char="•"/>
            </a:pPr>
            <a:r>
              <a:rPr lang="fi-FI" sz="1000" b="0" noProof="0" dirty="0">
                <a:latin typeface="+mn-lt"/>
              </a:rPr>
              <a:t>Maahanmuuttajat,</a:t>
            </a:r>
            <a:r>
              <a:rPr lang="fi-FI" sz="1000" b="0" baseline="0" noProof="0" dirty="0">
                <a:latin typeface="+mn-lt"/>
              </a:rPr>
              <a:t> pieni-/suurituloiset</a:t>
            </a:r>
            <a:r>
              <a:rPr lang="fi-FI" sz="1000" b="0" noProof="0" dirty="0">
                <a:latin typeface="+mn-lt"/>
              </a:rPr>
              <a:t>, vähän koulutetut/korkeasti koulutetut</a:t>
            </a:r>
            <a:r>
              <a:rPr lang="fi-FI" sz="1000" b="0" baseline="0" noProof="0" dirty="0">
                <a:latin typeface="+mn-lt"/>
              </a:rPr>
              <a:t>, työtä tekevät/työttömät</a:t>
            </a:r>
          </a:p>
          <a:p>
            <a:pPr marL="171450" indent="-171450">
              <a:buFont typeface="Arial" panose="020B0604020202020204" pitchFamily="34" charset="0"/>
              <a:buChar char="•"/>
            </a:pPr>
            <a:r>
              <a:rPr lang="fi-FI" sz="1000" b="0" baseline="0" noProof="0" dirty="0">
                <a:latin typeface="+mn-lt"/>
              </a:rPr>
              <a:t>Yhteiskuntaan osallistuvat / yhteiskunnasta syrjäytyneet</a:t>
            </a:r>
          </a:p>
          <a:p>
            <a:pPr marL="171450" indent="-171450">
              <a:buFont typeface="Arial" panose="020B0604020202020204" pitchFamily="34" charset="0"/>
              <a:buChar char="•"/>
            </a:pPr>
            <a:r>
              <a:rPr lang="fi-FI" sz="1000" b="0" baseline="0" noProof="0" dirty="0">
                <a:latin typeface="+mn-lt"/>
              </a:rPr>
              <a:t>Uskonnolliset/poliittiset vaikuttimet</a:t>
            </a:r>
          </a:p>
          <a:p>
            <a:pPr marL="171450" indent="-171450">
              <a:buFont typeface="Arial" panose="020B0604020202020204" pitchFamily="34" charset="0"/>
              <a:buChar char="•"/>
            </a:pPr>
            <a:r>
              <a:rPr lang="fi-FI" sz="1000" b="0" baseline="0" noProof="0" dirty="0">
                <a:latin typeface="+mn-lt"/>
              </a:rPr>
              <a:t>Sosiaalinen ympäristö: suojeleva/salliva</a:t>
            </a:r>
          </a:p>
          <a:p>
            <a:pPr marL="171450" indent="-171450">
              <a:buFont typeface="Arial" panose="020B0604020202020204" pitchFamily="34" charset="0"/>
              <a:buChar char="•"/>
            </a:pPr>
            <a:r>
              <a:rPr lang="fi-FI" sz="1000" b="0" baseline="0" noProof="0" dirty="0">
                <a:latin typeface="+mn-lt"/>
              </a:rPr>
              <a:t>Kiinnostunut radikalismista / kokemusta radikalismista</a:t>
            </a:r>
          </a:p>
          <a:p>
            <a:pPr marL="171450" indent="-171450">
              <a:buFont typeface="Arial" panose="020B0604020202020204" pitchFamily="34" charset="0"/>
              <a:buChar char="•"/>
            </a:pPr>
            <a:r>
              <a:rPr lang="fi-FI" sz="1000" b="0" baseline="0" noProof="0" dirty="0">
                <a:latin typeface="+mn-lt"/>
              </a:rPr>
              <a:t>Propagandan passiivinen kohderyhmä / aktiivinen ääriliikkeiden propagandan levittäjä</a:t>
            </a:r>
          </a:p>
          <a:p>
            <a:pPr marL="171450" indent="-171450">
              <a:buFont typeface="Arial" panose="020B0604020202020204" pitchFamily="34" charset="0"/>
              <a:buChar char="•"/>
            </a:pPr>
            <a:r>
              <a:rPr lang="fi-FI" sz="1000" b="0" baseline="0" noProof="0" dirty="0">
                <a:latin typeface="+mn-lt"/>
              </a:rPr>
              <a:t>Radikalismin ja radikaalin käyttäytymisen vaihe: avoimuus mielipiteiden- ja ajatustenvaihdolle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39</a:t>
            </a:fld>
            <a:endParaRPr lang="nl-NL"/>
          </a:p>
        </p:txBody>
      </p:sp>
    </p:spTree>
    <p:extLst>
      <p:ext uri="{BB962C8B-B14F-4D97-AF65-F5344CB8AC3E}">
        <p14:creationId xmlns:p14="http://schemas.microsoft.com/office/powerpoint/2010/main" val="2599350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fi-FI" sz="1000" noProof="0" dirty="0"/>
              <a:t>Katso </a:t>
            </a:r>
            <a:r>
              <a:rPr lang="fi-FI" sz="1000" baseline="0" noProof="0" dirty="0"/>
              <a:t>European Foundation for Democracyn (EDF) asiakirja ”Kokemuksesta opittua – Mitä kannattaa tehdä ja mitä ei”.</a:t>
            </a:r>
          </a:p>
          <a:p>
            <a:pPr marL="171450" indent="-171450">
              <a:buFont typeface="Arial" panose="020B0604020202020204" pitchFamily="34" charset="0"/>
              <a:buChar char="•"/>
            </a:pPr>
            <a:r>
              <a:rPr lang="fi-FI" sz="1000" baseline="0" noProof="0" dirty="0"/>
              <a:t>Aiempien kampanjoiden opetuksia, jotka perustuvat yli 50:een EDF:n tekemään kansalaisjärjestöhaastatteluun sekä kirjallisuus- ja arviointikatsaukseen</a:t>
            </a:r>
            <a:r>
              <a:rPr lang="fi-FI" sz="1000" noProof="0" dirty="0"/>
              <a:t>.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40</a:t>
            </a:fld>
            <a:endParaRPr lang="nl-NL"/>
          </a:p>
        </p:txBody>
      </p:sp>
    </p:spTree>
    <p:extLst>
      <p:ext uri="{BB962C8B-B14F-4D97-AF65-F5344CB8AC3E}">
        <p14:creationId xmlns:p14="http://schemas.microsoft.com/office/powerpoint/2010/main" val="3055134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41</a:t>
            </a:fld>
            <a:endParaRPr lang="nl-NL"/>
          </a:p>
        </p:txBody>
      </p:sp>
    </p:spTree>
    <p:extLst>
      <p:ext uri="{BB962C8B-B14F-4D97-AF65-F5344CB8AC3E}">
        <p14:creationId xmlns:p14="http://schemas.microsoft.com/office/powerpoint/2010/main" val="563425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noProof="0" dirty="0">
                <a:latin typeface="Cambria"/>
              </a:rPr>
              <a:t>Koulutusseminaarilla on omakin tavoitteensa: v</a:t>
            </a:r>
            <a:r>
              <a:rPr lang="fi-FI" sz="1000" noProof="0" dirty="0">
                <a:latin typeface="Calibri"/>
              </a:rPr>
              <a:t>ä</a:t>
            </a:r>
            <a:r>
              <a:rPr lang="fi-FI" sz="1000" noProof="0" dirty="0">
                <a:latin typeface="Cambria"/>
              </a:rPr>
              <a:t>kivaltaisten </a:t>
            </a:r>
            <a:r>
              <a:rPr lang="fi-FI" sz="1000" noProof="0" dirty="0">
                <a:latin typeface="Calibri"/>
              </a:rPr>
              <a:t>ää</a:t>
            </a:r>
            <a:r>
              <a:rPr lang="fi-FI" sz="1000" noProof="0" dirty="0">
                <a:latin typeface="Cambria"/>
              </a:rPr>
              <a:t>riliikkeiden torjunnan alalla toimivien kansalaisj</a:t>
            </a:r>
            <a:r>
              <a:rPr lang="fi-FI" sz="1000" noProof="0" dirty="0">
                <a:latin typeface="Calibri"/>
              </a:rPr>
              <a:t>ä</a:t>
            </a:r>
            <a:r>
              <a:rPr lang="fi-FI" sz="1000" noProof="0" dirty="0">
                <a:latin typeface="Cambria"/>
              </a:rPr>
              <a:t>rjest</a:t>
            </a:r>
            <a:r>
              <a:rPr lang="fi-FI" sz="1000" noProof="0" dirty="0">
                <a:latin typeface="Calibri"/>
              </a:rPr>
              <a:t>ö</a:t>
            </a:r>
            <a:r>
              <a:rPr lang="fi-FI" sz="1000" noProof="0" dirty="0"/>
              <a:t>jen verkkokampanjointivalmiuksien parantaminen.</a:t>
            </a:r>
            <a:endParaRPr lang="fi-FI" sz="1000" baseline="0" noProof="0" dirty="0"/>
          </a:p>
          <a:p>
            <a:r>
              <a:rPr lang="en-US" sz="1000" baseline="0" dirty="0"/>
              <a:t> </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a:t>
            </a:fld>
            <a:endParaRPr lang="nl-NL"/>
          </a:p>
        </p:txBody>
      </p:sp>
    </p:spTree>
    <p:extLst>
      <p:ext uri="{BB962C8B-B14F-4D97-AF65-F5344CB8AC3E}">
        <p14:creationId xmlns:p14="http://schemas.microsoft.com/office/powerpoint/2010/main"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noProof="0" dirty="0"/>
              <a:t>Ryhmäkeskustelu </a:t>
            </a:r>
            <a:r>
              <a:rPr lang="fi-FI" sz="1000" baseline="0" noProof="0" dirty="0"/>
              <a:t>10 min.</a:t>
            </a:r>
          </a:p>
          <a:p>
            <a:endParaRPr lang="fi-FI" sz="1000" baseline="0" noProof="0" dirty="0"/>
          </a:p>
          <a:p>
            <a:pPr marL="0" indent="0">
              <a:buFont typeface="Arial" panose="020B0604020202020204" pitchFamily="34" charset="0"/>
              <a:buNone/>
            </a:pPr>
            <a:r>
              <a:rPr lang="fi-FI" sz="1000" u="sng" noProof="0" dirty="0"/>
              <a:t>Vaihtoehtoinen propaganda</a:t>
            </a:r>
          </a:p>
          <a:p>
            <a:pPr marL="171450" indent="-171450">
              <a:buFont typeface="Arial" panose="020B0604020202020204" pitchFamily="34" charset="0"/>
              <a:buChar char="•"/>
            </a:pPr>
            <a:r>
              <a:rPr lang="fi-FI" sz="1000" noProof="0" dirty="0"/>
              <a:t>Myönteinen</a:t>
            </a:r>
            <a:r>
              <a:rPr lang="fi-FI" sz="1000" baseline="0" noProof="0" dirty="0"/>
              <a:t> tarina, joka kuvastaa ryhmäidentiteettiä</a:t>
            </a:r>
            <a:endParaRPr lang="fi-FI" sz="1000" noProof="0" dirty="0"/>
          </a:p>
          <a:p>
            <a:pPr marL="171450" indent="-171450">
              <a:buFont typeface="Arial" panose="020B0604020202020204" pitchFamily="34" charset="0"/>
              <a:buChar char="•"/>
            </a:pPr>
            <a:r>
              <a:rPr lang="fi-FI" sz="1000" noProof="0" dirty="0"/>
              <a:t>Osallisuuskeskeinen, voimaannuttava</a:t>
            </a:r>
          </a:p>
          <a:p>
            <a:pPr marL="171450" indent="-171450">
              <a:buFont typeface="Arial" panose="020B0604020202020204" pitchFamily="34" charset="0"/>
              <a:buChar char="•"/>
            </a:pPr>
            <a:r>
              <a:rPr lang="fi-FI" sz="1000" noProof="0" dirty="0"/>
              <a:t>Perustuu organisaatiosi tai hankkeesi</a:t>
            </a:r>
            <a:r>
              <a:rPr lang="fi-FI" sz="1000" baseline="0" noProof="0" dirty="0"/>
              <a:t> vahvuuteen</a:t>
            </a:r>
            <a:endParaRPr lang="fi-FI" sz="1000" noProof="0" dirty="0"/>
          </a:p>
          <a:p>
            <a:pPr marL="171450" indent="-171450">
              <a:buFont typeface="Arial" panose="020B0604020202020204" pitchFamily="34" charset="0"/>
              <a:buChar char="•"/>
            </a:pPr>
            <a:r>
              <a:rPr lang="fi-FI" sz="1000" noProof="0" dirty="0"/>
              <a:t>Sinä kuulut ja mahdut joukkoon, sinä voit onnistua</a:t>
            </a:r>
          </a:p>
          <a:p>
            <a:pPr marL="171450" indent="-171450">
              <a:buFont typeface="Arial" panose="020B0604020202020204" pitchFamily="34" charset="0"/>
              <a:buChar char="•"/>
            </a:pPr>
            <a:r>
              <a:rPr lang="fi-FI" sz="1000" noProof="0" dirty="0"/>
              <a:t>Toimintakehotus</a:t>
            </a:r>
          </a:p>
          <a:p>
            <a:pPr marL="171450" indent="-171450">
              <a:buFont typeface="Arial" panose="020B0604020202020204" pitchFamily="34" charset="0"/>
              <a:buChar char="•"/>
            </a:pPr>
            <a:endParaRPr lang="fi-FI" sz="1000" noProof="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000" u="sng" noProof="0" dirty="0"/>
              <a:t>Vastapropaganda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t>Reaktio </a:t>
            </a:r>
            <a:r>
              <a:rPr lang="fi-FI" sz="1000" baseline="0" noProof="0" dirty="0"/>
              <a:t>tai sisältö, joka on laadittu vastaukseksi verkossa esiintyvään ääriajatteluun ja vihapuheeseen</a:t>
            </a:r>
            <a:endParaRPr lang="fi-FI" sz="1000" noProof="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t>Haastaa väkivaltaisen ääriajattelun teologian</a:t>
            </a:r>
            <a:r>
              <a:rPr lang="fi-FI" sz="1000" baseline="0" noProof="0" dirty="0"/>
              <a:t> tai</a:t>
            </a:r>
            <a:r>
              <a:rPr lang="fi-FI" sz="1000" noProof="0" dirty="0"/>
              <a:t> huumorin keinoin, paljastaa tekopyhyyden</a:t>
            </a:r>
            <a:r>
              <a:rPr lang="fi-FI" sz="1000" baseline="0" noProof="0" dirty="0"/>
              <a:t> ja valheet </a:t>
            </a:r>
            <a:endParaRPr lang="fi-FI" sz="1000" noProof="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t>Osoittaa vääräksi</a:t>
            </a:r>
            <a:r>
              <a:rPr lang="fi-FI" sz="1000" baseline="0" noProof="0" dirty="0"/>
              <a:t> ja tekee tyhjäksi ääriliikkeiden väkivaltaiset viestit ja paljastaa niiden todellisen sisällön</a:t>
            </a:r>
            <a:endParaRPr lang="fi-FI" sz="1000" noProof="0" dirty="0"/>
          </a:p>
          <a:p>
            <a:pPr marL="171450" indent="-171450">
              <a:buFont typeface="Arial" panose="020B0604020202020204" pitchFamily="34" charset="0"/>
              <a:buChar char="•"/>
            </a:pPr>
            <a:endParaRPr lang="fi-FI" sz="1000" noProof="0" dirty="0"/>
          </a:p>
          <a:p>
            <a:r>
              <a:rPr lang="fi-FI" sz="1000" u="sng" baseline="0" noProof="0" dirty="0"/>
              <a:t>Lähde</a:t>
            </a:r>
          </a:p>
          <a:p>
            <a:pPr marL="171450" indent="-171450">
              <a:buFont typeface="Arial" panose="020B0604020202020204" pitchFamily="34" charset="0"/>
              <a:buChar char="•"/>
            </a:pPr>
            <a:r>
              <a:rPr lang="fi-FI" sz="1000" baseline="0" noProof="0" dirty="0"/>
              <a:t>Jihadistista propagandaa ja siihen vastaamista käsittelevä RAN:n viestintä- ja propagandatyöpaja, 3.–4.10.2016</a:t>
            </a:r>
          </a:p>
          <a:p>
            <a:endParaRPr lang="en-U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42</a:t>
            </a:fld>
            <a:endParaRPr lang="nl-NL"/>
          </a:p>
        </p:txBody>
      </p:sp>
    </p:spTree>
    <p:extLst>
      <p:ext uri="{BB962C8B-B14F-4D97-AF65-F5344CB8AC3E}">
        <p14:creationId xmlns:p14="http://schemas.microsoft.com/office/powerpoint/2010/main" val="1952932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dirty="0">
                <a:solidFill>
                  <a:schemeClr val="tx1"/>
                </a:solidFill>
                <a:latin typeface="+mn-lt"/>
                <a:ea typeface="+mn-ea"/>
                <a:cs typeface="+mn-cs"/>
              </a:rPr>
              <a:t>Abdullah-X: Five Considerations for a Muslim on Syria </a:t>
            </a:r>
          </a:p>
          <a:p>
            <a:endParaRPr lang="fi-FI" sz="1000" noProof="0" dirty="0"/>
          </a:p>
          <a:p>
            <a:r>
              <a:rPr lang="fi-FI" sz="1000" noProof="0" dirty="0"/>
              <a:t>Esimerkki vastapropagandasta: syitä olla lähtemättä Syyriaan. </a:t>
            </a:r>
          </a:p>
          <a:p>
            <a:r>
              <a:rPr lang="nl-NL" sz="1000" kern="1200" dirty="0">
                <a:solidFill>
                  <a:schemeClr val="tx1"/>
                </a:solidFill>
                <a:effectLst/>
                <a:latin typeface="+mn-lt"/>
                <a:ea typeface="+mn-ea"/>
                <a:cs typeface="+mn-cs"/>
              </a:rPr>
              <a:t>  </a:t>
            </a:r>
          </a:p>
          <a:p>
            <a:r>
              <a:rPr lang="nl-NL" sz="1000" u="sng" kern="1200" dirty="0">
                <a:solidFill>
                  <a:schemeClr val="tx1"/>
                </a:solidFill>
                <a:effectLst/>
                <a:latin typeface="+mn-lt"/>
                <a:ea typeface="+mn-ea"/>
                <a:cs typeface="+mn-cs"/>
                <a:hlinkClick r:id="rId3"/>
              </a:rPr>
              <a:t>https://www.youtube.com/watch?v=tKKbydB4scA</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43</a:t>
            </a:fld>
            <a:endParaRPr lang="nl-NL"/>
          </a:p>
        </p:txBody>
      </p:sp>
    </p:spTree>
    <p:extLst>
      <p:ext uri="{BB962C8B-B14F-4D97-AF65-F5344CB8AC3E}">
        <p14:creationId xmlns:p14="http://schemas.microsoft.com/office/powerpoint/2010/main" val="2510052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000" b="1" i="0" u="sng" strike="noStrike" baseline="0" noProof="0" dirty="0"/>
              <a:t>Esimerkkinä suomalainen vastapropagandakampanja</a:t>
            </a:r>
          </a:p>
          <a:p>
            <a:pPr marL="0" marR="0" indent="0" algn="l" defTabSz="914400" rtl="0" eaLnBrk="1" fontAlgn="auto" latinLnBrk="0" hangingPunct="1">
              <a:lnSpc>
                <a:spcPct val="100000"/>
              </a:lnSpc>
              <a:spcBef>
                <a:spcPts val="0"/>
              </a:spcBef>
              <a:spcAft>
                <a:spcPts val="0"/>
              </a:spcAft>
              <a:buClrTx/>
              <a:buSzTx/>
              <a:buFontTx/>
              <a:buNone/>
              <a:tabLst/>
              <a:defRPr/>
            </a:pPr>
            <a:endParaRPr lang="fi-FI" sz="1000" u="sng" kern="1200" noProof="0" dirty="0">
              <a:solidFill>
                <a:schemeClr val="tx1"/>
              </a:solidFill>
              <a:effectLst/>
              <a:latin typeface="+mn-lt"/>
              <a:ea typeface="+mn-ea"/>
              <a:cs typeface="+mn-cs"/>
              <a:hlinkClick r:id="rId3"/>
            </a:endParaRPr>
          </a:p>
          <a:p>
            <a:r>
              <a:rPr lang="fi-FI" sz="1000" u="sng" kern="1200" noProof="0" dirty="0">
                <a:solidFill>
                  <a:schemeClr val="tx1"/>
                </a:solidFill>
                <a:effectLst/>
                <a:latin typeface="+mn-lt"/>
                <a:ea typeface="+mn-ea"/>
                <a:cs typeface="+mn-cs"/>
                <a:hlinkClick r:id="rId3"/>
              </a:rPr>
              <a:t>https://www.tekojakampanja.fi/</a:t>
            </a:r>
            <a:endParaRPr lang="fi-FI" sz="1000" u="sng" kern="1200" noProof="0" dirty="0">
              <a:solidFill>
                <a:schemeClr val="tx1"/>
              </a:solidFill>
              <a:effectLst/>
              <a:latin typeface="+mn-lt"/>
              <a:ea typeface="+mn-ea"/>
              <a:cs typeface="+mn-cs"/>
            </a:endParaRPr>
          </a:p>
          <a:p>
            <a:endParaRPr lang="fi-FI" sz="1000" u="sng"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i-FI" sz="1000" b="0" i="0" u="none" strike="noStrike" baseline="0" noProof="0" dirty="0"/>
              <a:t>Kirkon Ulkomaanavun vuoden 2015 kampanjan aiheena oli nuoret ja väkivaltainen radikalisoituminen. </a:t>
            </a:r>
            <a:r>
              <a:rPr lang="fi-FI" sz="1200" kern="1200" noProof="0" dirty="0">
                <a:solidFill>
                  <a:schemeClr val="tx1"/>
                </a:solidFill>
                <a:latin typeface="+mn-lt"/>
                <a:ea typeface="+mn-ea"/>
                <a:cs typeface="+mn-cs"/>
              </a:rPr>
              <a:t>Kampanjan tavoitteena oli lisätä ymmärrystä väkivaltaisiin ääriryhmiin liittymisen syistä ja kertoa käytännön keinoista väkivaltaisen radikalisoitumisen estämiseksi sekä Suomessa että konfliktialueilla.</a:t>
            </a:r>
            <a:endParaRPr lang="fi-FI"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44</a:t>
            </a:fld>
            <a:endParaRPr lang="nl-NL"/>
          </a:p>
        </p:txBody>
      </p:sp>
    </p:spTree>
    <p:extLst>
      <p:ext uri="{BB962C8B-B14F-4D97-AF65-F5344CB8AC3E}">
        <p14:creationId xmlns:p14="http://schemas.microsoft.com/office/powerpoint/2010/main" val="3785387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u="sng" noProof="0" dirty="0"/>
              <a:t>Esimerkkinä Kirkon Ulkomaanavun vastapropagandakampanja: jalkapallo yhdistää</a:t>
            </a:r>
          </a:p>
          <a:p>
            <a:pPr marL="0" marR="0" indent="0" algn="l" defTabSz="914400" rtl="0" eaLnBrk="1" fontAlgn="auto" latinLnBrk="0" hangingPunct="1">
              <a:lnSpc>
                <a:spcPct val="100000"/>
              </a:lnSpc>
              <a:spcBef>
                <a:spcPts val="0"/>
              </a:spcBef>
              <a:spcAft>
                <a:spcPts val="0"/>
              </a:spcAft>
              <a:buClrTx/>
              <a:buSzTx/>
              <a:buFontTx/>
              <a:buNone/>
              <a:tabLst/>
              <a:defRPr/>
            </a:pPr>
            <a:endParaRPr lang="fi-FI" sz="1000" u="sng" kern="1200" noProof="0" dirty="0">
              <a:solidFill>
                <a:schemeClr val="tx1"/>
              </a:solidFill>
              <a:effectLst/>
              <a:latin typeface="+mn-lt"/>
              <a:ea typeface="+mn-ea"/>
              <a:cs typeface="+mn-cs"/>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fi-FI" sz="1000" u="sng" kern="1200" noProof="0" dirty="0">
                <a:solidFill>
                  <a:schemeClr val="tx1"/>
                </a:solidFill>
                <a:effectLst/>
                <a:latin typeface="+mn-lt"/>
                <a:ea typeface="+mn-ea"/>
                <a:cs typeface="+mn-cs"/>
              </a:rPr>
              <a:t>https://www.peaceunited.fi</a:t>
            </a:r>
          </a:p>
          <a:p>
            <a:pPr marL="0" marR="0" indent="0" algn="l" defTabSz="914400" rtl="0" eaLnBrk="1" fontAlgn="auto" latinLnBrk="0" hangingPunct="1">
              <a:lnSpc>
                <a:spcPct val="100000"/>
              </a:lnSpc>
              <a:spcBef>
                <a:spcPts val="0"/>
              </a:spcBef>
              <a:spcAft>
                <a:spcPts val="0"/>
              </a:spcAft>
              <a:buClrTx/>
              <a:buSzTx/>
              <a:buFontTx/>
              <a:buNone/>
              <a:tabLst/>
              <a:defRPr/>
            </a:pPr>
            <a:endParaRPr lang="fi-FI" sz="1000" u="sng" kern="1200" noProof="0" dirty="0">
              <a:solidFill>
                <a:schemeClr val="tx1"/>
              </a:solidFill>
              <a:effectLst/>
              <a:latin typeface="+mn-lt"/>
              <a:ea typeface="+mn-ea"/>
              <a:cs typeface="+mn-cs"/>
            </a:endParaRPr>
          </a:p>
          <a:p>
            <a:r>
              <a:rPr lang="fi-FI" sz="1000" kern="1200" noProof="0" dirty="0">
                <a:solidFill>
                  <a:schemeClr val="tx1"/>
                </a:solidFill>
                <a:effectLst/>
                <a:latin typeface="+mn-lt"/>
                <a:ea typeface="+mn-ea"/>
                <a:cs typeface="+mn-cs"/>
              </a:rPr>
              <a:t>Peace United -jalkapallokampanjaan kuuluu sekä verkko-</a:t>
            </a:r>
            <a:r>
              <a:rPr lang="fi-FI" sz="1000" kern="1200" baseline="0" noProof="0" dirty="0">
                <a:solidFill>
                  <a:schemeClr val="tx1"/>
                </a:solidFill>
                <a:effectLst/>
                <a:latin typeface="+mn-lt"/>
                <a:ea typeface="+mn-ea"/>
                <a:cs typeface="+mn-cs"/>
              </a:rPr>
              <a:t> että muuta materiaalia: mm. videoita, noppapeli, testejä ja tietovisoja</a:t>
            </a:r>
            <a:r>
              <a:rPr lang="fi-FI" sz="1000" kern="1200" noProof="0" dirty="0">
                <a:solidFill>
                  <a:schemeClr val="tx1"/>
                </a:solidFill>
                <a:effectLst/>
                <a:latin typeface="+mn-lt"/>
                <a:ea typeface="+mn-ea"/>
                <a:cs typeface="+mn-cs"/>
              </a:rPr>
              <a:t>. </a:t>
            </a:r>
          </a:p>
          <a:p>
            <a:r>
              <a:rPr lang="fi-FI" sz="1000" kern="1200" noProof="0" dirty="0">
                <a:solidFill>
                  <a:schemeClr val="tx1"/>
                </a:solidFill>
                <a:effectLst/>
                <a:latin typeface="+mn-lt"/>
                <a:ea typeface="+mn-ea"/>
                <a:cs typeface="+mn-cs"/>
              </a:rPr>
              <a:t>Julkaisut: </a:t>
            </a:r>
            <a:r>
              <a:rPr lang="fi-FI" sz="1000" u="sng" kern="1200" noProof="0" dirty="0">
                <a:solidFill>
                  <a:schemeClr val="tx1"/>
                </a:solidFill>
                <a:effectLst/>
                <a:latin typeface="+mn-lt"/>
                <a:ea typeface="+mn-ea"/>
                <a:cs typeface="+mn-cs"/>
                <a:hlinkClick r:id="rId4"/>
              </a:rPr>
              <a:t>https://www.peacemakersnetwork.org/our-work/thematic-expertise/</a:t>
            </a:r>
            <a:r>
              <a:rPr lang="fi-FI" sz="1000" kern="1200" noProof="0" dirty="0">
                <a:solidFill>
                  <a:schemeClr val="tx1"/>
                </a:solidFill>
                <a:effectLst/>
                <a:latin typeface="+mn-lt"/>
                <a:ea typeface="+mn-ea"/>
                <a:cs typeface="+mn-cs"/>
              </a:rPr>
              <a:t>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45</a:t>
            </a:fld>
            <a:endParaRPr lang="nl-NL"/>
          </a:p>
        </p:txBody>
      </p:sp>
    </p:spTree>
    <p:extLst>
      <p:ext uri="{BB962C8B-B14F-4D97-AF65-F5344CB8AC3E}">
        <p14:creationId xmlns:p14="http://schemas.microsoft.com/office/powerpoint/2010/main" val="1260293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46</a:t>
            </a:fld>
            <a:endParaRPr lang="nl-NL"/>
          </a:p>
        </p:txBody>
      </p:sp>
    </p:spTree>
    <p:extLst>
      <p:ext uri="{BB962C8B-B14F-4D97-AF65-F5344CB8AC3E}">
        <p14:creationId xmlns:p14="http://schemas.microsoft.com/office/powerpoint/2010/main" val="1907221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47</a:t>
            </a:fld>
            <a:endParaRPr lang="nl-NL"/>
          </a:p>
        </p:txBody>
      </p:sp>
    </p:spTree>
    <p:extLst>
      <p:ext uri="{BB962C8B-B14F-4D97-AF65-F5344CB8AC3E}">
        <p14:creationId xmlns:p14="http://schemas.microsoft.com/office/powerpoint/2010/main" val="2965578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noProof="0" dirty="0"/>
              <a:t>Esimerkki uskottavasta viestinviejästä:</a:t>
            </a:r>
          </a:p>
          <a:p>
            <a:endParaRPr lang="fi-FI" sz="1000" noProof="0" dirty="0"/>
          </a:p>
          <a:p>
            <a:r>
              <a:rPr lang="fi-FI" sz="1000" baseline="0" noProof="0" dirty="0"/>
              <a:t>YouTubessa on paljon videoita, joissa annetaan mustaihoisille naisille kampauksiin liittyviä neuvoja. Niissä kerrotaan mm., miten omiin hiuksiin lisätään pidennykset ompelutekniikalla, hiukset kiharretaan tai häiveotsaperuukkia muokataan. Naiset ovat laittaneet näitä videoita YouTubeen huomattuaan, ettei televisiossa esitetä tämäntyyppisiä kauneusohjelmia ja etteivät mustaihoiset naiset löydä sieltä heitä kiinnostavia kauneusvinkkejä. Juuri se, että ”kohdeyleisöön” kuuluvat naiset alkoivat itse tehdä näitä opastusvideoita, tekee niistä hyvin uskottavia. </a:t>
            </a:r>
          </a:p>
          <a:p>
            <a:endParaRPr lang="nl-NL" sz="1000" dirty="0"/>
          </a:p>
          <a:p>
            <a:r>
              <a:rPr lang="nl-NL" sz="1000" dirty="0"/>
              <a:t>https://youtu.be/HbFgSQLO04E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48</a:t>
            </a:fld>
            <a:endParaRPr lang="nl-NL"/>
          </a:p>
        </p:txBody>
      </p:sp>
    </p:spTree>
    <p:extLst>
      <p:ext uri="{BB962C8B-B14F-4D97-AF65-F5344CB8AC3E}">
        <p14:creationId xmlns:p14="http://schemas.microsoft.com/office/powerpoint/2010/main" val="639974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u="sng" noProof="0" dirty="0"/>
              <a:t>Esimerkki uskottavasta äänestä</a:t>
            </a:r>
          </a:p>
          <a:p>
            <a:pPr marL="0" marR="0" indent="0" algn="l" defTabSz="914400" rtl="0" eaLnBrk="1" fontAlgn="auto" latinLnBrk="0" hangingPunct="1">
              <a:lnSpc>
                <a:spcPct val="100000"/>
              </a:lnSpc>
              <a:spcBef>
                <a:spcPts val="0"/>
              </a:spcBef>
              <a:spcAft>
                <a:spcPts val="0"/>
              </a:spcAft>
              <a:buClrTx/>
              <a:buSzTx/>
              <a:buFontTx/>
              <a:buNone/>
              <a:tabLst/>
              <a:defRPr/>
            </a:pPr>
            <a:r>
              <a:rPr lang="nl-NL" sz="1000" kern="1200" dirty="0" err="1">
                <a:solidFill>
                  <a:schemeClr val="tx1"/>
                </a:solidFill>
                <a:effectLst/>
                <a:latin typeface="+mn-lt"/>
                <a:ea typeface="+mn-ea"/>
                <a:cs typeface="+mn-cs"/>
              </a:rPr>
              <a:t>Humza</a:t>
            </a:r>
            <a:r>
              <a:rPr lang="nl-NL" sz="1000" kern="1200" dirty="0">
                <a:solidFill>
                  <a:schemeClr val="tx1"/>
                </a:solidFill>
                <a:effectLst/>
                <a:latin typeface="+mn-lt"/>
                <a:ea typeface="+mn-ea"/>
                <a:cs typeface="+mn-cs"/>
              </a:rPr>
              <a:t> </a:t>
            </a:r>
            <a:r>
              <a:rPr lang="nl-NL" sz="1000" kern="1200" dirty="0" err="1">
                <a:solidFill>
                  <a:schemeClr val="tx1"/>
                </a:solidFill>
                <a:effectLst/>
                <a:latin typeface="+mn-lt"/>
                <a:ea typeface="+mn-ea"/>
                <a:cs typeface="+mn-cs"/>
              </a:rPr>
              <a:t>Arshad</a:t>
            </a:r>
            <a:r>
              <a:rPr lang="nl-NL" sz="1000" kern="1200" dirty="0">
                <a:solidFill>
                  <a:schemeClr val="tx1"/>
                </a:solidFill>
                <a:effectLst/>
                <a:latin typeface="+mn-lt"/>
                <a:ea typeface="+mn-ea"/>
                <a:cs typeface="+mn-cs"/>
              </a:rPr>
              <a:t>: </a:t>
            </a:r>
            <a:r>
              <a:rPr lang="en-US" sz="1000" b="0" i="0" u="none" strike="noStrike" baseline="0" dirty="0"/>
              <a:t>Badmans World 14 | New Scotland Yard | Humza Productions</a:t>
            </a:r>
            <a:endParaRPr lang="nl-NL" sz="1000" kern="1200" dirty="0">
              <a:solidFill>
                <a:schemeClr val="tx1"/>
              </a:solidFill>
              <a:effectLst/>
              <a:latin typeface="+mn-lt"/>
              <a:ea typeface="+mn-ea"/>
              <a:cs typeface="+mn-cs"/>
            </a:endParaRPr>
          </a:p>
          <a:p>
            <a:r>
              <a:rPr lang="nl-NL" sz="1000" dirty="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baseline="0" dirty="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49</a:t>
            </a:fld>
            <a:endParaRPr lang="nl-NL"/>
          </a:p>
        </p:txBody>
      </p:sp>
    </p:spTree>
    <p:extLst>
      <p:ext uri="{BB962C8B-B14F-4D97-AF65-F5344CB8AC3E}">
        <p14:creationId xmlns:p14="http://schemas.microsoft.com/office/powerpoint/2010/main" val="679542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i="0" u="none" strike="noStrike" kern="1200" baseline="0" dirty="0">
                <a:solidFill>
                  <a:schemeClr val="tx1"/>
                </a:solidFill>
                <a:latin typeface="+mn-lt"/>
                <a:ea typeface="+mn-ea"/>
                <a:cs typeface="+mn-cs"/>
              </a:rPr>
              <a:t>Mohamed El </a:t>
            </a:r>
            <a:r>
              <a:rPr lang="nl-NL" sz="1200" b="1" i="0" u="none" strike="noStrike" kern="1200" baseline="0" dirty="0" err="1">
                <a:solidFill>
                  <a:schemeClr val="tx1"/>
                </a:solidFill>
                <a:latin typeface="+mn-lt"/>
                <a:ea typeface="+mn-ea"/>
                <a:cs typeface="+mn-cs"/>
              </a:rPr>
              <a:t>Bachiri</a:t>
            </a:r>
            <a:r>
              <a:rPr lang="nl-NL" sz="1200" b="1" i="0" u="none" strike="noStrike" kern="1200" baseline="0" dirty="0">
                <a:solidFill>
                  <a:schemeClr val="tx1"/>
                </a:solidFill>
                <a:latin typeface="+mn-lt"/>
                <a:ea typeface="+mn-ea"/>
                <a:cs typeface="+mn-cs"/>
              </a:rPr>
              <a:t> </a:t>
            </a:r>
          </a:p>
          <a:p>
            <a:r>
              <a:rPr lang="fi-FI" sz="1200" kern="1200" noProof="0" dirty="0">
                <a:solidFill>
                  <a:schemeClr val="tx1"/>
                </a:solidFill>
                <a:effectLst/>
                <a:latin typeface="+mn-lt"/>
                <a:ea typeface="+mn-ea"/>
                <a:cs typeface="+mn-cs"/>
              </a:rPr>
              <a:t>Rakkauden jihad – </a:t>
            </a:r>
            <a:r>
              <a:rPr lang="fi-FI" sz="1200" kern="1200" baseline="0" noProof="0" dirty="0">
                <a:solidFill>
                  <a:schemeClr val="tx1"/>
                </a:solidFill>
                <a:effectLst/>
                <a:latin typeface="+mn-lt"/>
                <a:ea typeface="+mn-ea"/>
                <a:cs typeface="+mn-cs"/>
              </a:rPr>
              <a:t>myös kirjana</a:t>
            </a:r>
            <a:endParaRPr lang="fi-FI" sz="1200" kern="1200" noProof="0" dirty="0">
              <a:solidFill>
                <a:schemeClr val="tx1"/>
              </a:solidFill>
              <a:effectLst/>
              <a:latin typeface="+mn-lt"/>
              <a:ea typeface="+mn-ea"/>
              <a:cs typeface="+mn-cs"/>
            </a:endParaRPr>
          </a:p>
          <a:p>
            <a:r>
              <a:rPr lang="nl-NL" sz="1200" u="sng" kern="1200" dirty="0">
                <a:solidFill>
                  <a:schemeClr val="tx1"/>
                </a:solidFill>
                <a:effectLst/>
                <a:latin typeface="+mn-lt"/>
                <a:ea typeface="+mn-ea"/>
                <a:cs typeface="+mn-cs"/>
                <a:hlinkClick r:id="rId3"/>
              </a:rPr>
              <a:t>https://t.co/KIn4Wv78ZI</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50</a:t>
            </a:fld>
            <a:endParaRPr lang="nl-NL"/>
          </a:p>
        </p:txBody>
      </p:sp>
    </p:spTree>
    <p:extLst>
      <p:ext uri="{BB962C8B-B14F-4D97-AF65-F5344CB8AC3E}">
        <p14:creationId xmlns:p14="http://schemas.microsoft.com/office/powerpoint/2010/main" val="2236045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dirty="0"/>
              <a:t>Note to trainer</a:t>
            </a:r>
          </a:p>
          <a:p>
            <a:endParaRPr lang="en-US" sz="1000" u="sng" dirty="0"/>
          </a:p>
          <a:p>
            <a:r>
              <a:rPr lang="en-US" sz="1000" u="sng" dirty="0"/>
              <a:t>Messenger can be a person or a credible voice in another way e.g. tv or radio station or website</a:t>
            </a:r>
          </a:p>
          <a:p>
            <a:r>
              <a:rPr lang="en-US" sz="1000" u="sng" dirty="0"/>
              <a:t>Important is that the messenger</a:t>
            </a:r>
            <a:r>
              <a:rPr lang="en-US" sz="1000" u="sng" baseline="0" dirty="0"/>
              <a:t> and his/her message “fit”. A scientist or politician can be a credible voice when we are talking about scientific facts or political discourse.</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51</a:t>
            </a:fld>
            <a:endParaRPr lang="nl-NL"/>
          </a:p>
        </p:txBody>
      </p:sp>
    </p:spTree>
    <p:extLst>
      <p:ext uri="{BB962C8B-B14F-4D97-AF65-F5344CB8AC3E}">
        <p14:creationId xmlns:p14="http://schemas.microsoft.com/office/powerpoint/2010/main" val="3309003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kern="1200" dirty="0">
                <a:solidFill>
                  <a:srgbClr val="FF0000"/>
                </a:solidFill>
                <a:effectLst/>
                <a:latin typeface="+mn-lt"/>
                <a:ea typeface="+mn-ea"/>
                <a:cs typeface="+mn-cs"/>
              </a:rPr>
              <a:t>10’</a:t>
            </a:r>
          </a:p>
          <a:p>
            <a:r>
              <a:rPr lang="en-US" sz="1000" u="sng" kern="1200" dirty="0">
                <a:solidFill>
                  <a:srgbClr val="FF0000"/>
                </a:solidFill>
                <a:effectLst/>
                <a:latin typeface="+mn-lt"/>
                <a:ea typeface="+mn-ea"/>
                <a:cs typeface="+mn-cs"/>
              </a:rPr>
              <a:t>Introduction of participants</a:t>
            </a:r>
            <a:r>
              <a:rPr lang="en-US" sz="1000" u="sng" kern="1200" baseline="0" dirty="0">
                <a:solidFill>
                  <a:srgbClr val="FF0000"/>
                </a:solidFill>
                <a:effectLst/>
                <a:latin typeface="+mn-lt"/>
                <a:ea typeface="+mn-ea"/>
                <a:cs typeface="+mn-cs"/>
              </a:rPr>
              <a:t> to each other</a:t>
            </a:r>
            <a:endParaRPr lang="en-US" sz="1000" u="sng" kern="1200" dirty="0">
              <a:solidFill>
                <a:srgbClr val="FF0000"/>
              </a:solidFill>
              <a:effectLst/>
              <a:latin typeface="+mn-lt"/>
              <a:ea typeface="+mn-ea"/>
              <a:cs typeface="+mn-cs"/>
            </a:endParaRPr>
          </a:p>
          <a:p>
            <a:r>
              <a:rPr lang="en-US" sz="1000" u="sng" kern="1200" dirty="0">
                <a:solidFill>
                  <a:srgbClr val="FF0000"/>
                </a:solidFill>
                <a:effectLst/>
                <a:latin typeface="+mn-lt"/>
                <a:ea typeface="+mn-ea"/>
                <a:cs typeface="+mn-cs"/>
              </a:rPr>
              <a:t>Note. Questions</a:t>
            </a:r>
            <a:r>
              <a:rPr lang="en-US" sz="1000" u="sng" kern="1200" baseline="0" dirty="0">
                <a:solidFill>
                  <a:srgbClr val="FF0000"/>
                </a:solidFill>
                <a:effectLst/>
                <a:latin typeface="+mn-lt"/>
                <a:ea typeface="+mn-ea"/>
                <a:cs typeface="+mn-cs"/>
              </a:rPr>
              <a:t> are the same as those in the registration form</a:t>
            </a:r>
            <a:endParaRPr lang="nl-NL" sz="1000" u="sng" kern="1200" dirty="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a:t>
            </a:fld>
            <a:endParaRPr lang="nl-NL"/>
          </a:p>
        </p:txBody>
      </p:sp>
    </p:spTree>
    <p:extLst>
      <p:ext uri="{BB962C8B-B14F-4D97-AF65-F5344CB8AC3E}">
        <p14:creationId xmlns:p14="http://schemas.microsoft.com/office/powerpoint/2010/main" val="311482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fi-FI" sz="1000" b="1" noProof="0" dirty="0"/>
              <a:t>Harjoitustehtävä: pohdiskelu pareittain</a:t>
            </a:r>
          </a:p>
          <a:p>
            <a:pPr marL="0" indent="0" algn="l">
              <a:buNone/>
            </a:pPr>
            <a:r>
              <a:rPr lang="fi-FI" sz="1000" noProof="0" dirty="0"/>
              <a:t>Ketkä ovat </a:t>
            </a:r>
            <a:r>
              <a:rPr lang="fi-FI" sz="1000" b="1" i="1" noProof="0" dirty="0"/>
              <a:t>sinun</a:t>
            </a:r>
            <a:r>
              <a:rPr lang="fi-FI" sz="1000" noProof="0" dirty="0"/>
              <a:t> propagandasi viestinviejiä</a:t>
            </a:r>
            <a:r>
              <a:rPr lang="fi-FI" sz="1000" baseline="0" noProof="0" dirty="0"/>
              <a:t>? </a:t>
            </a:r>
          </a:p>
          <a:p>
            <a:pPr marL="0" indent="0" algn="l">
              <a:buNone/>
            </a:pPr>
            <a:r>
              <a:rPr lang="fi-FI" sz="1000" baseline="0" noProof="0" dirty="0"/>
              <a:t>Mikä on heidän suhteensa kohdeyleisöön</a:t>
            </a:r>
            <a:r>
              <a:rPr lang="fi-FI" sz="1000" noProof="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fi-FI" sz="10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fi-FI" sz="1000" noProof="0" dirty="0"/>
              <a:t>Jaa piirustuspaperia,</a:t>
            </a:r>
            <a:r>
              <a:rPr lang="fi-FI" sz="1000" baseline="0" noProof="0" dirty="0"/>
              <a:t> jossa on viestinviejän kuva.</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52</a:t>
            </a:fld>
            <a:endParaRPr lang="nl-NL"/>
          </a:p>
        </p:txBody>
      </p:sp>
    </p:spTree>
    <p:extLst>
      <p:ext uri="{BB962C8B-B14F-4D97-AF65-F5344CB8AC3E}">
        <p14:creationId xmlns:p14="http://schemas.microsoft.com/office/powerpoint/2010/main" val="580549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u="sng" baseline="0" dirty="0"/>
              <a:t>Explanation: this slide introduces the next slides where we will explain the use of campaigning templates</a:t>
            </a:r>
          </a:p>
          <a:p>
            <a:pPr marL="171450" indent="-171450">
              <a:buFont typeface="Arial" panose="020B0604020202020204" pitchFamily="34" charset="0"/>
              <a:buChar char="•"/>
            </a:pPr>
            <a:r>
              <a:rPr lang="en-US" sz="1000" u="sng" baseline="0" dirty="0"/>
              <a:t>Now you know how to define your goal, your target audience and your message, we have the first building bricks that we can use to build a Campaigning Plan.</a:t>
            </a:r>
          </a:p>
          <a:p>
            <a:pPr marL="171450" indent="-171450">
              <a:buFont typeface="Arial" panose="020B0604020202020204" pitchFamily="34" charset="0"/>
              <a:buChar char="•"/>
            </a:pPr>
            <a:endParaRPr lang="en-US" sz="1000" u="sng" baseline="0" dirty="0"/>
          </a:p>
          <a:p>
            <a:pPr marL="171450" indent="-171450">
              <a:buFont typeface="Arial" panose="020B0604020202020204" pitchFamily="34" charset="0"/>
              <a:buChar char="•"/>
            </a:pPr>
            <a:r>
              <a:rPr lang="en-US" sz="1000" u="sng" dirty="0"/>
              <a:t>Introduction to the three</a:t>
            </a:r>
            <a:r>
              <a:rPr lang="en-US" sz="1000" u="sng" baseline="0" dirty="0"/>
              <a:t> templates by EFD.</a:t>
            </a:r>
          </a:p>
          <a:p>
            <a:pPr marL="171450" indent="-171450">
              <a:buFont typeface="Arial" panose="020B0604020202020204" pitchFamily="34" charset="0"/>
              <a:buChar char="•"/>
            </a:pPr>
            <a:r>
              <a:rPr lang="en-US" sz="1000" u="sng" baseline="0" dirty="0"/>
              <a:t>These are simple instruments for NGOs/CSOs willing to start a C/A Campaign.</a:t>
            </a:r>
          </a:p>
          <a:p>
            <a:pPr marL="171450" indent="-171450">
              <a:buFont typeface="Arial" panose="020B0604020202020204" pitchFamily="34" charset="0"/>
              <a:buChar char="•"/>
            </a:pPr>
            <a:r>
              <a:rPr lang="en-US" sz="1000" u="sng" baseline="0" dirty="0"/>
              <a:t>Including </a:t>
            </a:r>
            <a:r>
              <a:rPr lang="en-US" sz="1000" u="sng" dirty="0"/>
              <a:t>Practical campaign tips and steps for NGOs as well as hands-on tips for NGOs with limited resources and little experience in the field of communication.</a:t>
            </a:r>
          </a:p>
          <a:p>
            <a:pPr marL="171450" indent="-171450">
              <a:buFont typeface="Arial" panose="020B0604020202020204" pitchFamily="34" charset="0"/>
              <a:buChar char="•"/>
            </a:pPr>
            <a:r>
              <a:rPr lang="en-US" sz="1000" u="sng" dirty="0"/>
              <a:t>Material</a:t>
            </a:r>
            <a:r>
              <a:rPr lang="en-US" sz="1000" u="sng" baseline="0" dirty="0"/>
              <a:t> </a:t>
            </a:r>
            <a:r>
              <a:rPr lang="en-US" sz="1000" u="sng" dirty="0"/>
              <a:t>includes references to existing more in-depth learning material/handbooks</a:t>
            </a:r>
            <a:endParaRPr lang="en-US" sz="1000" u="sng"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53</a:t>
            </a:fld>
            <a:endParaRPr lang="nl-NL"/>
          </a:p>
        </p:txBody>
      </p:sp>
    </p:spTree>
    <p:extLst>
      <p:ext uri="{BB962C8B-B14F-4D97-AF65-F5344CB8AC3E}">
        <p14:creationId xmlns:p14="http://schemas.microsoft.com/office/powerpoint/2010/main" val="34838111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sz="1000" b="0" i="0" noProof="0" dirty="0"/>
              <a:t>Johdanto asiakirjaan ”Kolme kampanjaa. Mikä sopii sinulle</a:t>
            </a:r>
            <a:r>
              <a:rPr lang="fi-FI" sz="1000" b="0" i="0" baseline="0" noProof="0" dirty="0"/>
              <a:t>?”</a:t>
            </a:r>
          </a:p>
          <a:p>
            <a:pPr marL="171450" indent="-171450">
              <a:buFont typeface="Arial" panose="020B0604020202020204" pitchFamily="34" charset="0"/>
              <a:buChar char="•"/>
            </a:pPr>
            <a:r>
              <a:rPr lang="fi-FI" sz="1000" b="0" i="0" baseline="0" noProof="0" dirty="0"/>
              <a:t>Asiakirjassa esitellään kolmiosainen malli onnistunutta vaihtoehto- tai vastapropagandakampanjaa varten.</a:t>
            </a:r>
          </a:p>
          <a:p>
            <a:pPr marL="171450" indent="-171450">
              <a:buFont typeface="Arial" panose="020B0604020202020204" pitchFamily="34" charset="0"/>
              <a:buChar char="•"/>
            </a:pPr>
            <a:r>
              <a:rPr lang="fi-FI" sz="1000" b="0" i="0" baseline="0" noProof="0" dirty="0"/>
              <a:t>Sen on laatinut European Foundation of Democracy kampanjointikokemusten perusteella.</a:t>
            </a:r>
          </a:p>
          <a:p>
            <a:pPr marL="171450" indent="-171450">
              <a:buFont typeface="Arial" panose="020B0604020202020204" pitchFamily="34" charset="0"/>
              <a:buChar char="•"/>
            </a:pPr>
            <a:r>
              <a:rPr lang="fi-FI" sz="1000" b="0" i="0" baseline="0" noProof="0" dirty="0"/>
              <a:t>Malli jakautuu 12 vaiheeseen, joita noudattamalla suunnittelet kampanjasi parhaalla mahdollisella tavalla. </a:t>
            </a:r>
          </a:p>
          <a:p>
            <a:pPr marL="0" indent="0">
              <a:buFont typeface="Arial" panose="020B0604020202020204" pitchFamily="34" charset="0"/>
              <a:buNone/>
            </a:pPr>
            <a:endParaRPr lang="fi-FI" sz="1000" b="0" i="0" baseline="0" noProof="0" dirty="0"/>
          </a:p>
          <a:p>
            <a:pPr marL="0" indent="0">
              <a:buFont typeface="Arial" panose="020B0604020202020204" pitchFamily="34" charset="0"/>
              <a:buNone/>
            </a:pPr>
            <a:r>
              <a:rPr lang="fi-FI" sz="1000" b="1" i="0" baseline="0" noProof="0" dirty="0"/>
              <a:t>Näkyvyys</a:t>
            </a:r>
          </a:p>
          <a:p>
            <a:pPr marL="228600" lvl="0" indent="-228600">
              <a:buFont typeface="+mj-lt"/>
              <a:buAutoNum type="arabicPeriod"/>
            </a:pPr>
            <a:r>
              <a:rPr lang="fi-FI" sz="1000" b="0" i="0" kern="1200" noProof="0" dirty="0">
                <a:solidFill>
                  <a:schemeClr val="tx1"/>
                </a:solidFill>
                <a:effectLst/>
                <a:latin typeface="+mn-lt"/>
                <a:ea typeface="+mn-ea"/>
                <a:cs typeface="+mn-cs"/>
              </a:rPr>
              <a:t>Määrittele tavoite: </a:t>
            </a:r>
            <a:r>
              <a:rPr lang="fi-FI" sz="1200" i="0" kern="1200" noProof="0" dirty="0">
                <a:solidFill>
                  <a:schemeClr val="tx1"/>
                </a:solidFill>
                <a:effectLst/>
                <a:latin typeface="+mn-lt"/>
                <a:ea typeface="+mn-ea"/>
                <a:cs typeface="+mn-cs"/>
              </a:rPr>
              <a:t>sen on oltava selkeä, realistinen ja mitattavissa</a:t>
            </a:r>
            <a:r>
              <a:rPr lang="fi-FI" sz="1000" i="0" kern="1200" noProof="0" dirty="0">
                <a:solidFill>
                  <a:schemeClr val="tx1"/>
                </a:solidFill>
                <a:effectLst/>
                <a:latin typeface="+mn-lt"/>
                <a:ea typeface="+mn-ea"/>
                <a:cs typeface="+mn-cs"/>
              </a:rPr>
              <a:t>.</a:t>
            </a:r>
            <a:endParaRPr lang="fi-FI" sz="1000" b="0" i="0" kern="1200" noProof="0" dirty="0">
              <a:solidFill>
                <a:schemeClr val="tx1"/>
              </a:solidFill>
              <a:effectLst/>
              <a:latin typeface="+mn-lt"/>
              <a:ea typeface="+mn-ea"/>
              <a:cs typeface="+mn-cs"/>
            </a:endParaRPr>
          </a:p>
          <a:p>
            <a:pPr marL="228600" lvl="0" indent="-228600">
              <a:buFont typeface="+mj-lt"/>
              <a:buAutoNum type="arabicPeriod"/>
            </a:pPr>
            <a:r>
              <a:rPr lang="fi-FI" sz="1000" b="0" i="0" kern="1200" noProof="0" dirty="0">
                <a:solidFill>
                  <a:schemeClr val="tx1"/>
                </a:solidFill>
                <a:effectLst/>
                <a:latin typeface="+mn-lt"/>
                <a:ea typeface="+mn-ea"/>
                <a:cs typeface="+mn-cs"/>
              </a:rPr>
              <a:t>Tunne kohdeyleisösi: </a:t>
            </a:r>
            <a:r>
              <a:rPr lang="fi-FI" sz="1200" i="0" kern="1200" noProof="0" dirty="0">
                <a:solidFill>
                  <a:schemeClr val="tx1"/>
                </a:solidFill>
                <a:effectLst/>
                <a:latin typeface="+mn-lt"/>
                <a:ea typeface="+mn-ea"/>
                <a:cs typeface="+mn-cs"/>
              </a:rPr>
              <a:t>käytä aikaa kohdeyleisön määrittämiseen ja sen ymmärtämiseen</a:t>
            </a:r>
            <a:r>
              <a:rPr lang="fi-FI" sz="1000" i="0" kern="1200" noProof="0" dirty="0">
                <a:solidFill>
                  <a:schemeClr val="tx1"/>
                </a:solidFill>
                <a:effectLst/>
                <a:latin typeface="+mn-lt"/>
                <a:ea typeface="+mn-ea"/>
                <a:cs typeface="+mn-cs"/>
              </a:rPr>
              <a:t>.</a:t>
            </a:r>
            <a:endParaRPr lang="fi-FI" sz="1000" b="0" i="0" kern="1200" noProof="0" dirty="0">
              <a:solidFill>
                <a:schemeClr val="tx1"/>
              </a:solidFill>
              <a:effectLst/>
              <a:latin typeface="+mn-lt"/>
              <a:ea typeface="+mn-ea"/>
              <a:cs typeface="+mn-cs"/>
            </a:endParaRPr>
          </a:p>
          <a:p>
            <a:pPr marL="228600" lvl="0" indent="-228600">
              <a:buFont typeface="+mj-lt"/>
              <a:buAutoNum type="arabicPeriod"/>
            </a:pPr>
            <a:r>
              <a:rPr lang="fi-FI" sz="1000" b="0" i="0" kern="1200" noProof="0" dirty="0">
                <a:solidFill>
                  <a:schemeClr val="tx1"/>
                </a:solidFill>
                <a:effectLst/>
                <a:latin typeface="+mn-lt"/>
                <a:ea typeface="+mn-ea"/>
                <a:cs typeface="+mn-cs"/>
              </a:rPr>
              <a:t>Valitse kohderyhmä: </a:t>
            </a:r>
            <a:r>
              <a:rPr lang="fi-FI" sz="1200" i="0" kern="1200" noProof="0" dirty="0">
                <a:solidFill>
                  <a:schemeClr val="tx1"/>
                </a:solidFill>
                <a:effectLst/>
                <a:latin typeface="+mn-lt"/>
                <a:ea typeface="+mn-ea"/>
                <a:cs typeface="+mn-cs"/>
              </a:rPr>
              <a:t>rajaa kohderyhmäsi mahdollisimman tarkkaan</a:t>
            </a:r>
            <a:r>
              <a:rPr lang="fi-FI" sz="1000" i="0" kern="1200" noProof="0" dirty="0">
                <a:solidFill>
                  <a:schemeClr val="tx1"/>
                </a:solidFill>
                <a:effectLst/>
                <a:latin typeface="+mn-lt"/>
                <a:ea typeface="+mn-ea"/>
                <a:cs typeface="+mn-cs"/>
              </a:rPr>
              <a:t>.</a:t>
            </a:r>
            <a:endParaRPr lang="fi-FI" sz="1000" b="0" i="0" kern="1200" noProof="0" dirty="0">
              <a:solidFill>
                <a:schemeClr val="tx1"/>
              </a:solidFill>
              <a:effectLst/>
              <a:latin typeface="+mn-lt"/>
              <a:ea typeface="+mn-ea"/>
              <a:cs typeface="+mn-cs"/>
            </a:endParaRPr>
          </a:p>
          <a:p>
            <a:pPr marL="228600" lvl="0" indent="-228600">
              <a:buFont typeface="+mj-lt"/>
              <a:buAutoNum type="arabicPeriod"/>
            </a:pPr>
            <a:r>
              <a:rPr lang="fi-FI" sz="1000" b="0" i="0" kern="1200" noProof="0" dirty="0">
                <a:solidFill>
                  <a:schemeClr val="tx1"/>
                </a:solidFill>
                <a:effectLst/>
                <a:latin typeface="+mn-lt"/>
                <a:ea typeface="+mn-ea"/>
                <a:cs typeface="+mn-cs"/>
              </a:rPr>
              <a:t>Seuraa ja arvioi: </a:t>
            </a:r>
            <a:r>
              <a:rPr lang="fi-FI" sz="1200" i="0" kern="1200" noProof="0" dirty="0">
                <a:solidFill>
                  <a:schemeClr val="tx1"/>
                </a:solidFill>
                <a:effectLst/>
                <a:latin typeface="+mn-lt"/>
                <a:ea typeface="+mn-ea"/>
                <a:cs typeface="+mn-cs"/>
              </a:rPr>
              <a:t>mittaa sosiaalisen median vaikutuksia ja käytä sosiaalisen median välineitä</a:t>
            </a:r>
            <a:r>
              <a:rPr lang="fi-FI" sz="1000" i="0" kern="1200" noProof="0" dirty="0">
                <a:solidFill>
                  <a:schemeClr val="tx1"/>
                </a:solidFill>
                <a:effectLst/>
                <a:latin typeface="+mn-lt"/>
                <a:ea typeface="+mn-ea"/>
                <a:cs typeface="+mn-cs"/>
              </a:rPr>
              <a:t>.</a:t>
            </a:r>
            <a:endParaRPr lang="fi-FI" sz="1000" b="0" i="0" kern="1200" noProof="0" dirty="0">
              <a:solidFill>
                <a:schemeClr val="tx1"/>
              </a:solidFill>
              <a:effectLst/>
              <a:latin typeface="+mn-lt"/>
              <a:ea typeface="+mn-ea"/>
              <a:cs typeface="+mn-cs"/>
            </a:endParaRPr>
          </a:p>
          <a:p>
            <a:pPr marL="228600" lvl="0" indent="-228600">
              <a:buFont typeface="+mj-lt"/>
              <a:buAutoNum type="arabicPeriod"/>
            </a:pPr>
            <a:r>
              <a:rPr lang="fi-FI" sz="1000" b="0" i="0" kern="1200" noProof="0" dirty="0">
                <a:solidFill>
                  <a:schemeClr val="tx1"/>
                </a:solidFill>
                <a:effectLst/>
                <a:latin typeface="+mn-lt"/>
                <a:ea typeface="+mn-ea"/>
                <a:cs typeface="+mn-cs"/>
              </a:rPr>
              <a:t>Valitse media: </a:t>
            </a:r>
            <a:r>
              <a:rPr lang="fi-FI" sz="1200" i="0" kern="1200" noProof="0" dirty="0">
                <a:solidFill>
                  <a:schemeClr val="tx1"/>
                </a:solidFill>
                <a:effectLst/>
                <a:latin typeface="+mn-lt"/>
                <a:ea typeface="+mn-ea"/>
                <a:cs typeface="+mn-cs"/>
              </a:rPr>
              <a:t>käytä vain medioita, joita kohdeyleisösi käyttää</a:t>
            </a:r>
            <a:r>
              <a:rPr lang="fi-FI" sz="1000" i="0" kern="1200" noProof="0" dirty="0">
                <a:solidFill>
                  <a:schemeClr val="tx1"/>
                </a:solidFill>
                <a:effectLst/>
                <a:latin typeface="+mn-lt"/>
                <a:ea typeface="+mn-ea"/>
                <a:cs typeface="+mn-cs"/>
              </a:rPr>
              <a:t>.</a:t>
            </a:r>
            <a:endParaRPr lang="fi-FI" sz="1000" b="0" i="0" kern="1200" noProof="0" dirty="0">
              <a:solidFill>
                <a:schemeClr val="tx1"/>
              </a:solidFill>
              <a:effectLst/>
              <a:latin typeface="+mn-lt"/>
              <a:ea typeface="+mn-ea"/>
              <a:cs typeface="+mn-cs"/>
            </a:endParaRPr>
          </a:p>
          <a:p>
            <a:pPr marL="228600" lvl="0" indent="-228600">
              <a:buFont typeface="+mj-lt"/>
              <a:buAutoNum type="arabicPeriod"/>
            </a:pPr>
            <a:r>
              <a:rPr lang="fi-FI" sz="1000" b="0" i="0" kern="1200" noProof="0" dirty="0">
                <a:solidFill>
                  <a:schemeClr val="tx1"/>
                </a:solidFill>
                <a:effectLst/>
                <a:latin typeface="+mn-lt"/>
                <a:ea typeface="+mn-ea"/>
                <a:cs typeface="+mn-cs"/>
              </a:rPr>
              <a:t>Räätälöi viestisi: </a:t>
            </a:r>
            <a:r>
              <a:rPr lang="fi-FI" sz="1200" i="0" kern="1200" noProof="0" dirty="0">
                <a:solidFill>
                  <a:schemeClr val="tx1"/>
                </a:solidFill>
                <a:effectLst/>
                <a:latin typeface="+mn-lt"/>
                <a:ea typeface="+mn-ea"/>
                <a:cs typeface="+mn-cs"/>
              </a:rPr>
              <a:t>laadi viestejä, jotka puhuttelevat kohdeyleisöäsi</a:t>
            </a:r>
            <a:r>
              <a:rPr lang="fi-FI" sz="1000" i="0" kern="1200" noProof="0" dirty="0">
                <a:solidFill>
                  <a:schemeClr val="tx1"/>
                </a:solidFill>
                <a:effectLst/>
                <a:latin typeface="+mn-lt"/>
                <a:ea typeface="+mn-ea"/>
                <a:cs typeface="+mn-cs"/>
              </a:rPr>
              <a:t>.</a:t>
            </a:r>
            <a:endParaRPr lang="fi-FI" sz="1000" b="0" i="0" kern="1200" noProof="0" dirty="0">
              <a:solidFill>
                <a:schemeClr val="tx1"/>
              </a:solidFill>
              <a:effectLst/>
              <a:latin typeface="+mn-lt"/>
              <a:ea typeface="+mn-ea"/>
              <a:cs typeface="+mn-cs"/>
            </a:endParaRPr>
          </a:p>
          <a:p>
            <a:pPr marL="228600" lvl="0" indent="-228600">
              <a:buFont typeface="+mj-lt"/>
              <a:buAutoNum type="arabicPeriod"/>
            </a:pPr>
            <a:r>
              <a:rPr lang="fi-FI" sz="1000" b="0" i="0" kern="1200" noProof="0" dirty="0">
                <a:solidFill>
                  <a:schemeClr val="tx1"/>
                </a:solidFill>
                <a:effectLst/>
                <a:latin typeface="+mn-lt"/>
                <a:ea typeface="+mn-ea"/>
                <a:cs typeface="+mn-cs"/>
              </a:rPr>
              <a:t>Etsi viestinviejä: </a:t>
            </a:r>
            <a:r>
              <a:rPr lang="fi-FI" sz="1200" i="0" kern="1200" noProof="0" dirty="0">
                <a:solidFill>
                  <a:schemeClr val="tx1"/>
                </a:solidFill>
                <a:effectLst/>
                <a:latin typeface="+mn-lt"/>
                <a:ea typeface="+mn-ea"/>
                <a:cs typeface="+mn-cs"/>
              </a:rPr>
              <a:t>valitse viestinviejä, jolla on uskottavuutta kohdeyleisösi parissa</a:t>
            </a:r>
            <a:r>
              <a:rPr lang="fi-FI" sz="1000" i="0" kern="1200" noProof="0" dirty="0">
                <a:solidFill>
                  <a:schemeClr val="tx1"/>
                </a:solidFill>
                <a:effectLst/>
                <a:latin typeface="+mn-lt"/>
                <a:ea typeface="+mn-ea"/>
                <a:cs typeface="+mn-cs"/>
              </a:rPr>
              <a:t>.</a:t>
            </a:r>
            <a:endParaRPr lang="fi-FI" sz="1000" b="0" i="0" kern="1200" noProof="0" dirty="0">
              <a:solidFill>
                <a:schemeClr val="tx1"/>
              </a:solidFill>
              <a:effectLst/>
              <a:latin typeface="+mn-lt"/>
              <a:ea typeface="+mn-ea"/>
              <a:cs typeface="+mn-cs"/>
            </a:endParaRPr>
          </a:p>
          <a:p>
            <a:pPr marL="228600" lvl="0" indent="-228600">
              <a:buFont typeface="+mj-lt"/>
              <a:buAutoNum type="arabicPeriod"/>
            </a:pPr>
            <a:r>
              <a:rPr lang="fi-FI" sz="1200" b="0" i="0" kern="1200" noProof="0" dirty="0">
                <a:solidFill>
                  <a:schemeClr val="tx1"/>
                </a:solidFill>
                <a:effectLst/>
                <a:latin typeface="+mn-lt"/>
                <a:ea typeface="+mn-ea"/>
                <a:cs typeface="+mn-cs"/>
              </a:rPr>
              <a:t>Huolehdi turvallisuudesta</a:t>
            </a:r>
            <a:r>
              <a:rPr lang="fi-FI" sz="1000" b="0" i="0" kern="1200" noProof="0" dirty="0">
                <a:solidFill>
                  <a:schemeClr val="tx1"/>
                </a:solidFill>
                <a:effectLst/>
                <a:latin typeface="+mn-lt"/>
                <a:ea typeface="+mn-ea"/>
                <a:cs typeface="+mn-cs"/>
              </a:rPr>
              <a:t>: </a:t>
            </a:r>
            <a:r>
              <a:rPr lang="fi-FI" sz="1200" i="0" kern="1200" noProof="0" dirty="0">
                <a:solidFill>
                  <a:schemeClr val="tx1"/>
                </a:solidFill>
                <a:effectLst/>
                <a:latin typeface="+mn-lt"/>
                <a:ea typeface="+mn-ea"/>
                <a:cs typeface="+mn-cs"/>
              </a:rPr>
              <a:t>varaudu parjaamiseen ja uhkauksiin</a:t>
            </a:r>
            <a:r>
              <a:rPr lang="fi-FI" sz="1000" i="0" kern="1200" noProof="0" dirty="0">
                <a:solidFill>
                  <a:schemeClr val="tx1"/>
                </a:solidFill>
                <a:effectLst/>
                <a:latin typeface="+mn-lt"/>
                <a:ea typeface="+mn-ea"/>
                <a:cs typeface="+mn-cs"/>
              </a:rPr>
              <a:t>.</a:t>
            </a:r>
            <a:r>
              <a:rPr lang="fi-FI" sz="1000" b="0" i="0" kern="1200" noProof="0" dirty="0">
                <a:solidFill>
                  <a:schemeClr val="tx1"/>
                </a:solidFill>
                <a:effectLst/>
                <a:latin typeface="+mn-lt"/>
                <a:ea typeface="+mn-ea"/>
                <a:cs typeface="+mn-cs"/>
              </a:rPr>
              <a:t/>
            </a:r>
            <a:br>
              <a:rPr lang="fi-FI" sz="1000" b="0" i="0" kern="1200" noProof="0" dirty="0">
                <a:solidFill>
                  <a:schemeClr val="tx1"/>
                </a:solidFill>
                <a:effectLst/>
                <a:latin typeface="+mn-lt"/>
                <a:ea typeface="+mn-ea"/>
                <a:cs typeface="+mn-cs"/>
              </a:rPr>
            </a:br>
            <a:r>
              <a:rPr lang="fi-FI" sz="1000" b="0" i="0" kern="1200" noProof="0" dirty="0">
                <a:solidFill>
                  <a:schemeClr val="tx1"/>
                </a:solidFill>
                <a:effectLst/>
                <a:latin typeface="+mn-lt"/>
                <a:ea typeface="+mn-ea"/>
                <a:cs typeface="+mn-cs"/>
              </a:rPr>
              <a:t/>
            </a:r>
            <a:br>
              <a:rPr lang="fi-FI" sz="1000" b="0" i="0" kern="1200" noProof="0" dirty="0">
                <a:solidFill>
                  <a:schemeClr val="tx1"/>
                </a:solidFill>
                <a:effectLst/>
                <a:latin typeface="+mn-lt"/>
                <a:ea typeface="+mn-ea"/>
                <a:cs typeface="+mn-cs"/>
              </a:rPr>
            </a:br>
            <a:r>
              <a:rPr lang="fi-FI" sz="1000" b="1" i="0" kern="1200" noProof="0" dirty="0">
                <a:solidFill>
                  <a:schemeClr val="tx1"/>
                </a:solidFill>
                <a:effectLst/>
                <a:latin typeface="+mn-lt"/>
                <a:ea typeface="+mn-ea"/>
                <a:cs typeface="+mn-cs"/>
              </a:rPr>
              <a:t>Toiminta</a:t>
            </a:r>
            <a:endParaRPr lang="fi-FI" sz="1000" b="0" i="0" kern="1200" noProof="0" dirty="0">
              <a:solidFill>
                <a:schemeClr val="tx1"/>
              </a:solidFill>
              <a:effectLst/>
              <a:latin typeface="+mn-lt"/>
              <a:ea typeface="+mn-ea"/>
              <a:cs typeface="+mn-cs"/>
            </a:endParaRPr>
          </a:p>
          <a:p>
            <a:pPr marL="228600" lvl="0" indent="-228600">
              <a:buFont typeface="+mj-lt"/>
              <a:buAutoNum type="arabicPeriod"/>
            </a:pPr>
            <a:r>
              <a:rPr lang="fi-FI" sz="1000" b="0" i="0" kern="1200" noProof="0" dirty="0">
                <a:solidFill>
                  <a:schemeClr val="tx1"/>
                </a:solidFill>
                <a:effectLst/>
                <a:latin typeface="+mn-lt"/>
                <a:ea typeface="+mn-ea"/>
                <a:cs typeface="+mn-cs"/>
              </a:rPr>
              <a:t>Kuuntele palautetta: </a:t>
            </a:r>
            <a:r>
              <a:rPr lang="fi-FI" sz="1200" i="0" kern="1200" noProof="0" dirty="0">
                <a:solidFill>
                  <a:schemeClr val="tx1"/>
                </a:solidFill>
                <a:effectLst/>
                <a:latin typeface="+mn-lt"/>
                <a:ea typeface="+mn-ea"/>
                <a:cs typeface="+mn-cs"/>
              </a:rPr>
              <a:t>tavoitatko oikeat ihmiset</a:t>
            </a:r>
            <a:r>
              <a:rPr lang="fi-FI" sz="1000" b="0" i="0" kern="1200" noProof="0" dirty="0">
                <a:solidFill>
                  <a:schemeClr val="tx1"/>
                </a:solidFill>
                <a:effectLst/>
                <a:latin typeface="+mn-lt"/>
                <a:ea typeface="+mn-ea"/>
                <a:cs typeface="+mn-cs"/>
              </a:rPr>
              <a:t>?</a:t>
            </a:r>
          </a:p>
          <a:p>
            <a:pPr marL="228600" lvl="0" indent="-228600">
              <a:buFont typeface="+mj-lt"/>
              <a:buAutoNum type="arabicPeriod"/>
            </a:pPr>
            <a:r>
              <a:rPr lang="fi-FI" sz="1000" b="0" i="0" kern="1200" noProof="0" dirty="0">
                <a:solidFill>
                  <a:schemeClr val="tx1"/>
                </a:solidFill>
                <a:effectLst/>
                <a:latin typeface="+mn-lt"/>
                <a:ea typeface="+mn-ea"/>
                <a:cs typeface="+mn-cs"/>
              </a:rPr>
              <a:t>Toimintakehotus: </a:t>
            </a:r>
            <a:r>
              <a:rPr lang="fi-FI" sz="1200" i="0" kern="1200" noProof="0" dirty="0">
                <a:solidFill>
                  <a:schemeClr val="tx1"/>
                </a:solidFill>
                <a:effectLst/>
                <a:latin typeface="+mn-lt"/>
                <a:ea typeface="+mn-ea"/>
                <a:cs typeface="+mn-cs"/>
              </a:rPr>
              <a:t>Mitä kohdeyleisön pitäisi tehdä</a:t>
            </a:r>
            <a:r>
              <a:rPr lang="fi-FI" sz="1000" b="0" i="0" kern="1200" noProof="0" dirty="0">
                <a:solidFill>
                  <a:schemeClr val="tx1"/>
                </a:solidFill>
                <a:effectLst/>
                <a:latin typeface="+mn-lt"/>
                <a:ea typeface="+mn-ea"/>
                <a:cs typeface="+mn-cs"/>
              </a:rPr>
              <a:t>? </a:t>
            </a:r>
            <a:r>
              <a:rPr lang="fi-FI" sz="1200" i="0" kern="1200" noProof="0" dirty="0">
                <a:solidFill>
                  <a:schemeClr val="tx1"/>
                </a:solidFill>
                <a:effectLst/>
                <a:latin typeface="+mn-lt"/>
                <a:ea typeface="+mn-ea"/>
                <a:cs typeface="+mn-cs"/>
              </a:rPr>
              <a:t>Miten he voivat auttaa</a:t>
            </a:r>
            <a:r>
              <a:rPr lang="fi-FI" sz="1000" b="0" i="0" kern="1200" noProof="0" dirty="0">
                <a:solidFill>
                  <a:schemeClr val="tx1"/>
                </a:solidFill>
                <a:effectLst/>
                <a:latin typeface="+mn-lt"/>
                <a:ea typeface="+mn-ea"/>
                <a:cs typeface="+mn-cs"/>
              </a:rPr>
              <a:t>?</a:t>
            </a:r>
            <a:br>
              <a:rPr lang="fi-FI" sz="1000" b="0" i="0" kern="1200" noProof="0" dirty="0">
                <a:solidFill>
                  <a:schemeClr val="tx1"/>
                </a:solidFill>
                <a:effectLst/>
                <a:latin typeface="+mn-lt"/>
                <a:ea typeface="+mn-ea"/>
                <a:cs typeface="+mn-cs"/>
              </a:rPr>
            </a:br>
            <a:r>
              <a:rPr lang="fi-FI" sz="1000" b="0" i="0" kern="1200" noProof="0" dirty="0">
                <a:solidFill>
                  <a:schemeClr val="tx1"/>
                </a:solidFill>
                <a:effectLst/>
                <a:latin typeface="+mn-lt"/>
                <a:ea typeface="+mn-ea"/>
                <a:cs typeface="+mn-cs"/>
              </a:rPr>
              <a:t/>
            </a:r>
            <a:br>
              <a:rPr lang="fi-FI" sz="1000" b="0" i="0" kern="1200" noProof="0" dirty="0">
                <a:solidFill>
                  <a:schemeClr val="tx1"/>
                </a:solidFill>
                <a:effectLst/>
                <a:latin typeface="+mn-lt"/>
                <a:ea typeface="+mn-ea"/>
                <a:cs typeface="+mn-cs"/>
              </a:rPr>
            </a:br>
            <a:r>
              <a:rPr lang="fi-FI" sz="1000" b="1" i="0" kern="1200" noProof="0" dirty="0">
                <a:solidFill>
                  <a:schemeClr val="tx1"/>
                </a:solidFill>
                <a:effectLst/>
                <a:latin typeface="+mn-lt"/>
                <a:ea typeface="+mn-ea"/>
                <a:cs typeface="+mn-cs"/>
              </a:rPr>
              <a:t>Vaikutus</a:t>
            </a:r>
            <a:r>
              <a:rPr lang="fi-FI" sz="1000" b="0" i="0" kern="1200" noProof="0" dirty="0">
                <a:solidFill>
                  <a:schemeClr val="tx1"/>
                </a:solidFill>
                <a:effectLst/>
                <a:latin typeface="+mn-lt"/>
                <a:ea typeface="+mn-ea"/>
                <a:cs typeface="+mn-cs"/>
              </a:rPr>
              <a:t>	</a:t>
            </a:r>
          </a:p>
          <a:p>
            <a:pPr marL="228600" lvl="0" indent="-228600">
              <a:buFont typeface="+mj-lt"/>
              <a:buAutoNum type="arabicPeriod"/>
            </a:pPr>
            <a:r>
              <a:rPr lang="fi-FI" sz="1000" b="0" i="0" kern="1200" noProof="0" dirty="0">
                <a:solidFill>
                  <a:schemeClr val="tx1"/>
                </a:solidFill>
                <a:effectLst/>
                <a:latin typeface="+mn-lt"/>
                <a:ea typeface="+mn-ea"/>
                <a:cs typeface="+mn-cs"/>
              </a:rPr>
              <a:t>Yhteydenotto: </a:t>
            </a:r>
            <a:r>
              <a:rPr lang="fi-FI" sz="1200" i="0" kern="1200" noProof="0" dirty="0">
                <a:solidFill>
                  <a:schemeClr val="tx1"/>
                </a:solidFill>
                <a:effectLst/>
                <a:latin typeface="+mn-lt"/>
                <a:ea typeface="+mn-ea"/>
                <a:cs typeface="+mn-cs"/>
              </a:rPr>
              <a:t>kohtaa ihmiset henkilökohtaisesti, keskustele heidän kanssaan, muuta heidän ajatteluaan tai lisää heidän vaikutusmahdollisuuksiaan</a:t>
            </a:r>
            <a:r>
              <a:rPr lang="fi-FI" sz="1000" i="0" kern="1200" noProof="0" dirty="0">
                <a:solidFill>
                  <a:schemeClr val="tx1"/>
                </a:solidFill>
                <a:effectLst/>
                <a:latin typeface="+mn-lt"/>
                <a:ea typeface="+mn-ea"/>
                <a:cs typeface="+mn-cs"/>
              </a:rPr>
              <a:t>.</a:t>
            </a:r>
            <a:endParaRPr lang="fi-FI" sz="1000" b="0" i="0" kern="1200" noProof="0" dirty="0">
              <a:solidFill>
                <a:schemeClr val="tx1"/>
              </a:solidFill>
              <a:effectLst/>
              <a:latin typeface="+mn-lt"/>
              <a:ea typeface="+mn-ea"/>
              <a:cs typeface="+mn-cs"/>
            </a:endParaRPr>
          </a:p>
          <a:p>
            <a:pPr marL="228600" lvl="0" indent="-228600">
              <a:buFont typeface="+mj-lt"/>
              <a:buAutoNum type="arabicPeriod"/>
            </a:pPr>
            <a:r>
              <a:rPr lang="fi-FI" sz="1000" b="0" i="0" kern="1200" noProof="0" dirty="0">
                <a:solidFill>
                  <a:schemeClr val="tx1"/>
                </a:solidFill>
                <a:effectLst/>
                <a:latin typeface="+mn-lt"/>
                <a:ea typeface="+mn-ea"/>
                <a:cs typeface="+mn-cs"/>
              </a:rPr>
              <a:t>Ota opiksesi: </a:t>
            </a:r>
            <a:r>
              <a:rPr lang="fi-FI" sz="1200" i="0" kern="1200" noProof="0" dirty="0">
                <a:solidFill>
                  <a:schemeClr val="tx1"/>
                </a:solidFill>
                <a:effectLst/>
                <a:latin typeface="+mn-lt"/>
                <a:ea typeface="+mn-ea"/>
                <a:cs typeface="+mn-cs"/>
              </a:rPr>
              <a:t>panosta perusteelliseen arviointiin, jotta seuraava kampanjasi olisi vielä parempi</a:t>
            </a:r>
            <a:r>
              <a:rPr lang="fi-FI" sz="1000" i="0" kern="1200" noProof="0" dirty="0">
                <a:solidFill>
                  <a:schemeClr val="tx1"/>
                </a:solidFill>
                <a:effectLst/>
                <a:latin typeface="+mn-lt"/>
                <a:ea typeface="+mn-ea"/>
                <a:cs typeface="+mn-cs"/>
              </a:rPr>
              <a:t>.</a:t>
            </a:r>
            <a:endParaRPr lang="fi-FI" sz="1000" b="0" i="0" kern="1200" noProof="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54</a:t>
            </a:fld>
            <a:endParaRPr lang="nl-NL"/>
          </a:p>
        </p:txBody>
      </p:sp>
    </p:spTree>
    <p:extLst>
      <p:ext uri="{BB962C8B-B14F-4D97-AF65-F5344CB8AC3E}">
        <p14:creationId xmlns:p14="http://schemas.microsoft.com/office/powerpoint/2010/main" val="2026293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55</a:t>
            </a:fld>
            <a:endParaRPr lang="nl-NL"/>
          </a:p>
        </p:txBody>
      </p:sp>
    </p:spTree>
    <p:extLst>
      <p:ext uri="{BB962C8B-B14F-4D97-AF65-F5344CB8AC3E}">
        <p14:creationId xmlns:p14="http://schemas.microsoft.com/office/powerpoint/2010/main" val="563425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56</a:t>
            </a:fld>
            <a:endParaRPr lang="nl-NL"/>
          </a:p>
        </p:txBody>
      </p:sp>
    </p:spTree>
    <p:extLst>
      <p:ext uri="{BB962C8B-B14F-4D97-AF65-F5344CB8AC3E}">
        <p14:creationId xmlns:p14="http://schemas.microsoft.com/office/powerpoint/2010/main" val="25993504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sz="1000" noProof="0" dirty="0"/>
              <a:t>Mitä sovelluksia puhelimessasi on? Entä mitä sovelluksia on lastesi puhelimissa?</a:t>
            </a:r>
          </a:p>
          <a:p>
            <a:pPr marL="171450" indent="-171450">
              <a:buFont typeface="Arial" panose="020B0604020202020204" pitchFamily="34" charset="0"/>
              <a:buChar char="•"/>
            </a:pPr>
            <a:endParaRPr lang="fi-FI" sz="1000" noProof="0" dirty="0"/>
          </a:p>
          <a:p>
            <a:pPr marL="171450" indent="-171450">
              <a:buFont typeface="Arial" panose="020B0604020202020204" pitchFamily="34" charset="0"/>
              <a:buChar char="•"/>
            </a:pPr>
            <a:r>
              <a:rPr lang="fi-FI" sz="1000" noProof="0" dirty="0"/>
              <a:t>Kokemustenvaihtoa</a:t>
            </a:r>
            <a:r>
              <a:rPr lang="fi-FI" sz="1000" baseline="0" noProof="0" dirty="0"/>
              <a:t> pareittain, pienryhmissä tai yhteiskeskusteluna.</a:t>
            </a:r>
          </a:p>
          <a:p>
            <a:pPr marL="171450" indent="-171450">
              <a:buFont typeface="Arial" panose="020B0604020202020204" pitchFamily="34" charset="0"/>
              <a:buChar char="•"/>
            </a:pPr>
            <a:r>
              <a:rPr lang="fi-FI" sz="1000" baseline="0" noProof="0" dirty="0"/>
              <a:t>Laadi luettelo alustoista ja jaa ne ryhmiin sen mukaan, käyttävätkö niitä osallistujat vai heidän kohdeyleisönsä. </a:t>
            </a:r>
          </a:p>
          <a:p>
            <a:pPr marL="171450" indent="-171450">
              <a:buFont typeface="Arial" panose="020B0604020202020204" pitchFamily="34" charset="0"/>
              <a:buChar char="•"/>
            </a:pPr>
            <a:r>
              <a:rPr lang="fi-FI" sz="1000" baseline="0" noProof="0" dirty="0"/>
              <a:t>Käytä seuraavan kalvon kuvaa.</a:t>
            </a:r>
            <a:r>
              <a:rPr lang="fi-FI" sz="1000" noProof="0" dirty="0"/>
              <a:t> </a:t>
            </a:r>
          </a:p>
          <a:p>
            <a:pPr marL="171450" indent="-171450">
              <a:buFont typeface="Arial" panose="020B0604020202020204" pitchFamily="34" charset="0"/>
              <a:buChar char="•"/>
            </a:pPr>
            <a:r>
              <a:rPr lang="fi-FI" sz="1000" noProof="0" dirty="0"/>
              <a:t>Keskustelkaa osallistujien ja kohderyhmien mediankäyttötapojen eroista. </a:t>
            </a:r>
          </a:p>
          <a:p>
            <a:pPr marL="171450" indent="-171450">
              <a:buFont typeface="Arial" panose="020B0604020202020204" pitchFamily="34" charset="0"/>
              <a:buChar char="•"/>
            </a:pPr>
            <a:r>
              <a:rPr lang="fi-FI" sz="1000" baseline="0" noProof="0" dirty="0"/>
              <a:t>Pohtikaa yhteiskeskustelussa näiden erojen merkitystä.</a:t>
            </a:r>
          </a:p>
          <a:p>
            <a:pPr marL="171450" indent="-171450">
              <a:buFont typeface="Arial" panose="020B0604020202020204" pitchFamily="34" charset="0"/>
              <a:buChar char="•"/>
            </a:pPr>
            <a:r>
              <a:rPr lang="fi-FI" sz="1000" baseline="0" noProof="0" dirty="0"/>
              <a:t>20 min.</a:t>
            </a:r>
          </a:p>
          <a:p>
            <a:pPr marL="171450" indent="-171450">
              <a:buFont typeface="Arial" panose="020B0604020202020204" pitchFamily="34" charset="0"/>
              <a:buChar char="•"/>
            </a:pPr>
            <a:endParaRPr lang="en-U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57</a:t>
            </a:fld>
            <a:endParaRPr lang="nl-NL"/>
          </a:p>
        </p:txBody>
      </p:sp>
    </p:spTree>
    <p:extLst>
      <p:ext uri="{BB962C8B-B14F-4D97-AF65-F5344CB8AC3E}">
        <p14:creationId xmlns:p14="http://schemas.microsoft.com/office/powerpoint/2010/main" val="3341087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fi-FI" sz="1000" noProof="0" dirty="0"/>
              <a:t>Kokemustenvaihtoa</a:t>
            </a:r>
            <a:r>
              <a:rPr lang="fi-FI" sz="1000" baseline="0" noProof="0" dirty="0"/>
              <a:t> pareittain, pienryhmissä tai yhteiskeskusteluna.</a:t>
            </a:r>
          </a:p>
          <a:p>
            <a:pPr marL="171450" indent="-171450">
              <a:buFont typeface="Arial" panose="020B0604020202020204" pitchFamily="34" charset="0"/>
              <a:buChar char="•"/>
            </a:pPr>
            <a:r>
              <a:rPr lang="fi-FI" sz="1000" baseline="0" noProof="0" dirty="0"/>
              <a:t>Laadi luettelo alustoista ja jaa ne ryhmiin sen mukaan, käyttävätkö niitä osallistujat vai heidän kohdeyleisönsä. </a:t>
            </a:r>
          </a:p>
          <a:p>
            <a:pPr marL="171450" indent="-171450">
              <a:buFont typeface="Arial" panose="020B0604020202020204" pitchFamily="34" charset="0"/>
              <a:buChar char="•"/>
            </a:pPr>
            <a:r>
              <a:rPr lang="fi-FI" sz="1000" baseline="0" noProof="0" dirty="0"/>
              <a:t>Käytä seuraavan kalvon kuvaa.</a:t>
            </a:r>
            <a:r>
              <a:rPr lang="fi-FI" sz="1000" noProof="0" dirty="0"/>
              <a:t> </a:t>
            </a:r>
          </a:p>
          <a:p>
            <a:pPr marL="171450" indent="-171450">
              <a:buFont typeface="Arial" panose="020B0604020202020204" pitchFamily="34" charset="0"/>
              <a:buChar char="•"/>
            </a:pPr>
            <a:r>
              <a:rPr lang="fi-FI" sz="1000" noProof="0" dirty="0"/>
              <a:t>Keskustelkaa osallistujien ja kohderyhmien mediankäyttötapojen eroista. </a:t>
            </a:r>
          </a:p>
          <a:p>
            <a:pPr marL="171450" indent="-171450">
              <a:buFont typeface="Arial" panose="020B0604020202020204" pitchFamily="34" charset="0"/>
              <a:buChar char="•"/>
            </a:pPr>
            <a:r>
              <a:rPr lang="fi-FI" sz="1000" baseline="0" noProof="0" dirty="0"/>
              <a:t>Pohtikaa yhteiskeskustelussa näiden erojen merkitystä.</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58</a:t>
            </a:fld>
            <a:endParaRPr lang="nl-NL"/>
          </a:p>
        </p:txBody>
      </p:sp>
    </p:spTree>
    <p:extLst>
      <p:ext uri="{BB962C8B-B14F-4D97-AF65-F5344CB8AC3E}">
        <p14:creationId xmlns:p14="http://schemas.microsoft.com/office/powerpoint/2010/main" val="33410874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sz="1000" b="1" u="sng" noProof="0" dirty="0"/>
              <a:t>Hyödynnä verkostoasi</a:t>
            </a:r>
          </a:p>
          <a:p>
            <a:pPr marL="171450" indent="-171450">
              <a:buFont typeface="Arial" panose="020B0604020202020204" pitchFamily="34" charset="0"/>
              <a:buChar char="•"/>
            </a:pPr>
            <a:r>
              <a:rPr lang="fi-FI" sz="1000" noProof="0" dirty="0"/>
              <a:t>Bloggaajat ja videobloggaajat jakavat linkin artikkeleihisi.</a:t>
            </a:r>
          </a:p>
          <a:p>
            <a:pPr marL="171450" indent="-171450">
              <a:buFont typeface="Arial" panose="020B0604020202020204" pitchFamily="34" charset="0"/>
              <a:buChar char="•"/>
            </a:pPr>
            <a:r>
              <a:rPr lang="fi-FI" sz="1000" noProof="0" dirty="0"/>
              <a:t>Facebookin käyttäjät ”tykkäävät” artikkeleistasi ja jakavat</a:t>
            </a:r>
            <a:r>
              <a:rPr lang="fi-FI" sz="1000" baseline="0" noProof="0" dirty="0"/>
              <a:t> linkkejä niihin.</a:t>
            </a:r>
            <a:endParaRPr lang="fi-FI" sz="1000" noProof="0" dirty="0"/>
          </a:p>
          <a:p>
            <a:pPr marL="171450" indent="-171450">
              <a:buFont typeface="Arial" panose="020B0604020202020204" pitchFamily="34" charset="0"/>
              <a:buChar char="•"/>
            </a:pPr>
            <a:r>
              <a:rPr lang="fi-FI" sz="1000" noProof="0" dirty="0"/>
              <a:t>Twitterin</a:t>
            </a:r>
            <a:r>
              <a:rPr lang="fi-FI" sz="1000" baseline="0" noProof="0" dirty="0"/>
              <a:t> käyttäjät jakavat tviiteissään linkin artikkeleihisi ja uudelleentviittaavat viestejä, joissa on tämä linkki.</a:t>
            </a:r>
            <a:endParaRPr lang="fi-FI" sz="1000" noProof="0" dirty="0"/>
          </a:p>
          <a:p>
            <a:pPr marL="171450" indent="-171450">
              <a:buFont typeface="Arial" panose="020B0604020202020204" pitchFamily="34" charset="0"/>
              <a:buChar char="•"/>
            </a:pPr>
            <a:r>
              <a:rPr lang="fi-FI" sz="1000" noProof="0" dirty="0"/>
              <a:t>Ihmiset lähettävät ystävilleen sähköpostitse</a:t>
            </a:r>
            <a:r>
              <a:rPr lang="fi-FI" sz="1000" baseline="0" noProof="0" dirty="0"/>
              <a:t> linkkejä artikkeleihisi.</a:t>
            </a:r>
            <a:endParaRPr lang="fi-FI" sz="1000" noProof="0" dirty="0"/>
          </a:p>
          <a:p>
            <a:pPr marL="0" indent="0">
              <a:buFont typeface="Arial" panose="020B0604020202020204" pitchFamily="34" charset="0"/>
              <a:buNone/>
            </a:pPr>
            <a:endParaRPr lang="fi-FI" sz="1000" b="1" u="sng" noProof="0" dirty="0"/>
          </a:p>
          <a:p>
            <a:pPr marL="0" indent="0">
              <a:buFont typeface="Arial" panose="020B0604020202020204" pitchFamily="34" charset="0"/>
              <a:buNone/>
            </a:pPr>
            <a:r>
              <a:rPr lang="fi-FI" sz="1000" b="1" u="sng" noProof="0" dirty="0"/>
              <a:t>Laajenna</a:t>
            </a:r>
            <a:r>
              <a:rPr lang="fi-FI" sz="1000" b="1" u="sng" baseline="0" noProof="0" dirty="0"/>
              <a:t> yleisöäsi</a:t>
            </a:r>
            <a:endParaRPr lang="fi-FI" sz="1000" b="1" u="sng" noProof="0" dirty="0"/>
          </a:p>
          <a:p>
            <a:pPr marL="171450" indent="-171450">
              <a:buFont typeface="Arial" panose="020B0604020202020204" pitchFamily="34" charset="0"/>
              <a:buChar char="•"/>
            </a:pPr>
            <a:r>
              <a:rPr lang="fi-FI" sz="1000" noProof="0" dirty="0"/>
              <a:t>Aloita ihmisistä, jotka tunnet yksityiselämässäsi tai ammattisi kautta.</a:t>
            </a:r>
          </a:p>
          <a:p>
            <a:pPr marL="171450" indent="-171450">
              <a:buFont typeface="Arial" panose="020B0604020202020204" pitchFamily="34" charset="0"/>
              <a:buChar char="•"/>
            </a:pPr>
            <a:r>
              <a:rPr lang="fi-FI" altLang="nl-NL" sz="1000" noProof="0" dirty="0"/>
              <a:t>Lisää kotisivullesi linkkejä artikkeleihin ja kirjoita henkilökohtainen viesti Facebook-faneillesi. </a:t>
            </a:r>
          </a:p>
          <a:p>
            <a:pPr marL="171450" indent="-171450">
              <a:buFont typeface="Arial" panose="020B0604020202020204" pitchFamily="34" charset="0"/>
              <a:buChar char="•"/>
            </a:pPr>
            <a:r>
              <a:rPr lang="fi-FI" sz="1000" noProof="0" dirty="0"/>
              <a:t>Laajenna yleisöäsi käyttämällä Facebook-mainoksia.</a:t>
            </a:r>
          </a:p>
          <a:p>
            <a:pPr marL="0" indent="0">
              <a:buFont typeface="Arial" panose="020B0604020202020204" pitchFamily="34" charset="0"/>
              <a:buNone/>
            </a:pPr>
            <a:endParaRPr lang="fi-FI" sz="1000" b="1" u="sng" noProof="0" dirty="0"/>
          </a:p>
          <a:p>
            <a:pPr marL="0" indent="0">
              <a:buFont typeface="Arial" panose="020B0604020202020204" pitchFamily="34" charset="0"/>
              <a:buNone/>
            </a:pPr>
            <a:r>
              <a:rPr lang="fi-FI" sz="1000" b="1" u="sng" noProof="0" dirty="0"/>
              <a:t>Hanki faneja ja kannattajia</a:t>
            </a:r>
          </a:p>
          <a:p>
            <a:pPr marL="171450" indent="-171450">
              <a:buFont typeface="Arial" panose="020B0604020202020204" pitchFamily="34" charset="0"/>
              <a:buChar char="•"/>
            </a:pPr>
            <a:r>
              <a:rPr lang="fi-FI" sz="1000" noProof="0" dirty="0"/>
              <a:t>Ohjaa Facebook-sivullesi</a:t>
            </a:r>
            <a:r>
              <a:rPr lang="fi-FI" sz="1000" baseline="0" noProof="0" dirty="0"/>
              <a:t> muissa medioissa.</a:t>
            </a:r>
            <a:endParaRPr lang="fi-FI" sz="1000" noProof="0" dirty="0"/>
          </a:p>
          <a:p>
            <a:pPr marL="171450" indent="-171450">
              <a:buFont typeface="Arial" panose="020B0604020202020204" pitchFamily="34" charset="0"/>
              <a:buChar char="•"/>
            </a:pPr>
            <a:r>
              <a:rPr lang="fi-FI" sz="1000" noProof="0" dirty="0"/>
              <a:t>Lisää kotisivullesi ”tykkäyslaatikko”.</a:t>
            </a:r>
          </a:p>
          <a:p>
            <a:pPr marL="171450" indent="-171450">
              <a:buFont typeface="Arial" panose="020B0604020202020204" pitchFamily="34" charset="0"/>
              <a:buChar char="•"/>
            </a:pPr>
            <a:r>
              <a:rPr lang="fi-FI" altLang="nl-NL" sz="1000" noProof="0" dirty="0"/>
              <a:t>Esitä </a:t>
            </a:r>
            <a:r>
              <a:rPr lang="fi-FI" altLang="nl-NL" sz="1000" baseline="0" noProof="0" dirty="0"/>
              <a:t>faneille kysymyksiä, keskustele ja ole myönteinen. </a:t>
            </a:r>
            <a:endParaRPr lang="fi-FI"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59</a:t>
            </a:fld>
            <a:endParaRPr lang="nl-NL"/>
          </a:p>
        </p:txBody>
      </p:sp>
    </p:spTree>
    <p:extLst>
      <p:ext uri="{BB962C8B-B14F-4D97-AF65-F5344CB8AC3E}">
        <p14:creationId xmlns:p14="http://schemas.microsoft.com/office/powerpoint/2010/main" val="203989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000" b="1" u="sng" noProof="0" dirty="0"/>
              <a:t>Ryhmäkeskustelu</a:t>
            </a:r>
          </a:p>
          <a:p>
            <a:pPr marL="0" marR="0" indent="0" algn="l" defTabSz="914400" rtl="0" eaLnBrk="1" fontAlgn="auto" latinLnBrk="0" hangingPunct="1">
              <a:lnSpc>
                <a:spcPct val="100000"/>
              </a:lnSpc>
              <a:spcBef>
                <a:spcPts val="0"/>
              </a:spcBef>
              <a:spcAft>
                <a:spcPts val="0"/>
              </a:spcAft>
              <a:buClrTx/>
              <a:buSzTx/>
              <a:buFontTx/>
              <a:buNone/>
              <a:tabLst/>
              <a:defRPr/>
            </a:pPr>
            <a:endParaRPr lang="fi-FI" sz="1000" b="1" u="sng"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fi-FI" sz="1000" b="0" u="none" noProof="0" dirty="0"/>
              <a:t>Pyydä osallistujia luettelemaan verkkoviestinnän erityisominaisuuksia.</a:t>
            </a:r>
            <a:endParaRPr lang="fi-FI" sz="1000" b="0" u="none"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fi-FI" sz="1000" b="0" u="none" baseline="0" noProof="0" dirty="0"/>
              <a:t>Yksi heistä voi kirjoittaa ne lehtiötaululle.</a:t>
            </a:r>
          </a:p>
          <a:p>
            <a:pPr marL="0" marR="0" indent="0" algn="l" defTabSz="914400" rtl="0" eaLnBrk="1" fontAlgn="auto" latinLnBrk="0" hangingPunct="1">
              <a:lnSpc>
                <a:spcPct val="100000"/>
              </a:lnSpc>
              <a:spcBef>
                <a:spcPts val="0"/>
              </a:spcBef>
              <a:spcAft>
                <a:spcPts val="0"/>
              </a:spcAft>
              <a:buClrTx/>
              <a:buSzTx/>
              <a:buFontTx/>
              <a:buNone/>
              <a:tabLst/>
              <a:defRPr/>
            </a:pPr>
            <a:r>
              <a:rPr lang="fi-FI" sz="1000" b="0" u="none" baseline="0" noProof="0" dirty="0"/>
              <a:t>Pyydä kertomaan kokemuksia ja aitoja esimerkkejä.</a:t>
            </a:r>
            <a:endParaRPr lang="fi-FI" sz="1000" b="0" u="none"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fi-FI" sz="1000" b="0" u="none"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fi-FI" sz="1000" b="0" u="none" noProof="0" dirty="0"/>
              <a:t>Verkkokampanjointi tarkoittaa itse asiassa dynaamista vuoropuhelua:</a:t>
            </a:r>
          </a:p>
          <a:p>
            <a:pPr marL="0" marR="0" indent="0" algn="l" defTabSz="914400" rtl="0" eaLnBrk="1" fontAlgn="auto" latinLnBrk="0" hangingPunct="1">
              <a:lnSpc>
                <a:spcPct val="100000"/>
              </a:lnSpc>
              <a:spcBef>
                <a:spcPts val="0"/>
              </a:spcBef>
              <a:spcAft>
                <a:spcPts val="0"/>
              </a:spcAft>
              <a:buClrTx/>
              <a:buSzTx/>
              <a:buFontTx/>
              <a:buNone/>
              <a:tabLst/>
              <a:defRPr/>
            </a:pPr>
            <a:endParaRPr lang="fi-FI" sz="1000" noProof="0" dirty="0"/>
          </a:p>
          <a:p>
            <a:pPr marL="171450" indent="-171450">
              <a:buFont typeface="Arial" panose="020B0604020202020204" pitchFamily="34" charset="0"/>
              <a:buChar char="•"/>
            </a:pPr>
            <a:r>
              <a:rPr lang="fi-FI" sz="1000" noProof="0" dirty="0"/>
              <a:t>Voit viestiä </a:t>
            </a:r>
            <a:r>
              <a:rPr lang="fi-FI" sz="1000" u="sng" noProof="0" dirty="0"/>
              <a:t>suoraan</a:t>
            </a:r>
            <a:r>
              <a:rPr lang="fi-FI" sz="1000" noProof="0" dirty="0"/>
              <a:t> kiinnostuneelle yleisölle. </a:t>
            </a:r>
          </a:p>
          <a:p>
            <a:pPr marL="171450" indent="-171450">
              <a:buFont typeface="Arial" panose="020B0604020202020204" pitchFamily="34" charset="0"/>
              <a:buChar char="•"/>
            </a:pPr>
            <a:r>
              <a:rPr lang="fi-FI" sz="1000" noProof="0" dirty="0"/>
              <a:t>Voit keskustella toistensa kirjoituksiin linkittävien toimittajien,</a:t>
            </a:r>
            <a:r>
              <a:rPr lang="fi-FI" sz="1000" baseline="0" noProof="0" dirty="0"/>
              <a:t> verkkosivustojen, bloggaajien ja organisaatioiden kanssa.</a:t>
            </a:r>
            <a:endParaRPr lang="fi-FI" sz="1000" noProof="0" dirty="0"/>
          </a:p>
          <a:p>
            <a:pPr marL="171450" indent="-171450">
              <a:buFont typeface="Arial" panose="020B0604020202020204" pitchFamily="34" charset="0"/>
              <a:buChar char="•"/>
            </a:pPr>
            <a:r>
              <a:rPr lang="fi-FI" sz="1000" noProof="0" dirty="0"/>
              <a:t>Voit jatkuvasti muuttaa tai mukauttaa viestiäsi ja kampanjaasi ulkoisten tapahtumien, kuten kommenttien,</a:t>
            </a:r>
            <a:r>
              <a:rPr lang="fi-FI" sz="1000" baseline="0" noProof="0" dirty="0"/>
              <a:t> tykkäysten, jakojen ja/tai muiden toteuttamien poliittisten/yhteiskunnallisten tapahtumien/toimien perusteella.</a:t>
            </a:r>
          </a:p>
          <a:p>
            <a:pPr marL="171450" indent="-171450">
              <a:buFont typeface="Arial" panose="020B0604020202020204" pitchFamily="34" charset="0"/>
              <a:buChar char="•"/>
            </a:pPr>
            <a:r>
              <a:rPr lang="fi-FI" sz="1000" baseline="0" noProof="0" dirty="0"/>
              <a:t>Yksi ehto: vaikutuksia on seurattava ja mittava keskeytyksettä.</a:t>
            </a:r>
            <a:endParaRPr lang="fi-FI" sz="1000" noProof="0" dirty="0"/>
          </a:p>
          <a:p>
            <a:pPr marL="171450" indent="-171450">
              <a:buFont typeface="Arial" panose="020B0604020202020204" pitchFamily="34" charset="0"/>
              <a:buChar char="•"/>
            </a:pPr>
            <a:endParaRPr lang="fi-FI" sz="1000" noProof="0" dirty="0"/>
          </a:p>
          <a:p>
            <a:pPr marL="171450" indent="-171450">
              <a:buFont typeface="Arial" panose="020B0604020202020204" pitchFamily="34" charset="0"/>
              <a:buChar char="•"/>
            </a:pPr>
            <a:r>
              <a:rPr lang="fi-FI" sz="1000" noProof="0" dirty="0">
                <a:latin typeface="Verdana" panose="020B0604030504040204" pitchFamily="34" charset="0"/>
                <a:ea typeface="Verdana" panose="020B0604030504040204" pitchFamily="34" charset="0"/>
                <a:cs typeface="Verdana" panose="020B0604030504040204" pitchFamily="34" charset="0"/>
              </a:rPr>
              <a:t>Huom. Useimmiten et ole viestikeskuksessa yksin. </a:t>
            </a:r>
          </a:p>
          <a:p>
            <a:pPr marL="171450" indent="-171450">
              <a:buFont typeface="Arial" panose="020B0604020202020204" pitchFamily="34" charset="0"/>
              <a:buChar char="•"/>
            </a:pPr>
            <a:r>
              <a:rPr lang="fi-FI" sz="1000" noProof="0" dirty="0">
                <a:latin typeface="Verdana" panose="020B0604030504040204" pitchFamily="34" charset="0"/>
                <a:ea typeface="Verdana" panose="020B0604030504040204" pitchFamily="34" charset="0"/>
                <a:cs typeface="Verdana" panose="020B0604030504040204" pitchFamily="34" charset="0"/>
              </a:rPr>
              <a:t>Huom. Kaikukammio- ja informaatiokuplavaikutukset</a:t>
            </a:r>
            <a:r>
              <a:rPr lang="fi-FI" sz="1000" baseline="0" noProof="0" dirty="0">
                <a:latin typeface="Verdana" panose="020B0604030504040204" pitchFamily="34" charset="0"/>
                <a:ea typeface="Verdana" panose="020B0604030504040204" pitchFamily="34" charset="0"/>
                <a:cs typeface="Verdana" panose="020B0604030504040204" pitchFamily="34" charset="0"/>
              </a:rPr>
              <a:t> ovat sekä vaara (radikalisoitumisuhkan kannalta) että mahdollisuus (vaihtoehto- tai vastapropagandan oikea-aikaisen esittämisen kannalta). Jos tunnet kohdeyleisöösi vaikuttavan ääriliikkeen tai sosiaalisen median sisällön, kielen, sanaston, äänensävyn ja julkisuuskuvan/visuaalisen tyylin, voit</a:t>
            </a:r>
          </a:p>
          <a:p>
            <a:pPr marL="685800" lvl="1" indent="-228600">
              <a:buFont typeface="+mj-lt"/>
              <a:buAutoNum type="arabicPeriod"/>
            </a:pPr>
            <a:r>
              <a:rPr lang="fi-FI" sz="1000" baseline="0" noProof="0" dirty="0">
                <a:latin typeface="Verdana" panose="020B0604030504040204" pitchFamily="34" charset="0"/>
                <a:ea typeface="Verdana" panose="020B0604030504040204" pitchFamily="34" charset="0"/>
                <a:cs typeface="Verdana" panose="020B0604030504040204" pitchFamily="34" charset="0"/>
              </a:rPr>
              <a:t>laatia viestisi samaan tyyliin, jolloin hakukoneet löytävät ne helpommin (hakukoneoptimoinnin tekniikat)</a:t>
            </a:r>
          </a:p>
          <a:p>
            <a:pPr marL="685800" lvl="1" indent="-228600">
              <a:buFont typeface="+mj-lt"/>
              <a:buAutoNum type="arabicPeriod"/>
            </a:pPr>
            <a:r>
              <a:rPr lang="fi-FI" sz="1000" baseline="0" noProof="0" dirty="0">
                <a:latin typeface="Verdana" panose="020B0604030504040204" pitchFamily="34" charset="0"/>
                <a:ea typeface="Verdana" panose="020B0604030504040204" pitchFamily="34" charset="0"/>
                <a:cs typeface="Verdana" panose="020B0604030504040204" pitchFamily="34" charset="0"/>
              </a:rPr>
              <a:t>kohdentaa verkkotoimesi esimerkiksi määrittelemällä tarkasti Facebook-mainostesi yleisön. </a:t>
            </a:r>
            <a:endParaRPr lang="fi-FI"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60</a:t>
            </a:fld>
            <a:endParaRPr lang="nl-NL"/>
          </a:p>
        </p:txBody>
      </p:sp>
    </p:spTree>
    <p:extLst>
      <p:ext uri="{BB962C8B-B14F-4D97-AF65-F5344CB8AC3E}">
        <p14:creationId xmlns:p14="http://schemas.microsoft.com/office/powerpoint/2010/main" val="3811209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dirty="0">
                <a:hlinkClick r:id="rId3" tooltip="News media"/>
              </a:rPr>
              <a:t>Uutismedioissa</a:t>
            </a:r>
            <a:r>
              <a:rPr lang="fi-FI" sz="1000" baseline="0" dirty="0"/>
              <a:t> kaikukammiolla tarkoitetaan tilannetta, jossa viestintä ja toisto tietyn järjestelmän sisällä </a:t>
            </a:r>
            <a:r>
              <a:rPr lang="fi-FI" sz="1000" u="sng" baseline="0" dirty="0"/>
              <a:t>voimistaa</a:t>
            </a:r>
            <a:r>
              <a:rPr lang="fi-FI" sz="1000" baseline="0" dirty="0"/>
              <a:t> tai </a:t>
            </a:r>
            <a:r>
              <a:rPr lang="fi-FI" sz="1000" u="sng" baseline="0" dirty="0"/>
              <a:t>vahvistaa</a:t>
            </a:r>
            <a:r>
              <a:rPr lang="fi-FI" sz="1000" baseline="0" dirty="0"/>
              <a:t> tietoja, ideoita tai uskomuksia</a:t>
            </a:r>
            <a:r>
              <a:rPr lang="fi-FI" sz="1000" dirty="0"/>
              <a:t>.</a:t>
            </a:r>
            <a:r>
              <a:rPr lang="fi-FI" sz="1000" baseline="0" dirty="0"/>
              <a:t> </a:t>
            </a:r>
            <a:r>
              <a:rPr lang="fi-FI" sz="1000" dirty="0"/>
              <a:t>Kuvaannollisessa kaikukammiossa virallisia</a:t>
            </a:r>
            <a:r>
              <a:rPr lang="fi-FI" sz="1000" baseline="0" dirty="0"/>
              <a:t> lähteitä ei yleensä kyseenalaisteta, ja erilaiset tai kilpailevat näkemykset </a:t>
            </a:r>
            <a:r>
              <a:rPr lang="fi-FI" sz="1000" dirty="0">
                <a:hlinkClick r:id="rId4" tooltip="Censored"/>
              </a:rPr>
              <a:t>sensuroidaan</a:t>
            </a:r>
            <a:r>
              <a:rPr lang="fi-FI" sz="1000" dirty="0"/>
              <a:t>, kielletään</a:t>
            </a:r>
            <a:r>
              <a:rPr lang="fi-FI" sz="1000" baseline="0" dirty="0"/>
              <a:t> tai ne ovat muulla tavoin aliedustettuina</a:t>
            </a:r>
            <a:r>
              <a:rPr lang="fi-FI" sz="1000" dirty="0"/>
              <a:t>.</a:t>
            </a:r>
            <a:endParaRPr lang="fi-FI" sz="1000" b="1" u="sng"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dirty="0"/>
              <a:t>Verkossa</a:t>
            </a:r>
            <a:r>
              <a:rPr lang="fi-FI" sz="1000" baseline="0" dirty="0"/>
              <a:t> k</a:t>
            </a:r>
            <a:r>
              <a:rPr lang="fi-FI" sz="1000" dirty="0"/>
              <a:t>aikukammiovaikutus johtuu siitä, että samanmieliset</a:t>
            </a:r>
            <a:r>
              <a:rPr lang="fi-FI" sz="1000" baseline="0" dirty="0"/>
              <a:t> ihmiset kokoontuvat yhteen, ja heille kehittyy </a:t>
            </a:r>
            <a:r>
              <a:rPr lang="fi-FI" sz="1000" dirty="0">
                <a:hlinkClick r:id="rId5" tooltip="Tunnel vision (metaphor)"/>
              </a:rPr>
              <a:t>putkinäkö</a:t>
            </a:r>
            <a:r>
              <a:rPr lang="fi-FI" sz="1000" dirty="0"/>
              <a:t>. Verkkoyhteisön</a:t>
            </a:r>
            <a:r>
              <a:rPr lang="fi-FI" sz="1000" baseline="0" dirty="0"/>
              <a:t> jäsen</a:t>
            </a:r>
            <a:r>
              <a:rPr lang="fi-FI" sz="1000" dirty="0"/>
              <a:t> kuulee omia mielipiteitään toistettavan jatkuvasti,</a:t>
            </a:r>
            <a:r>
              <a:rPr lang="fi-FI" sz="1000" baseline="0" dirty="0"/>
              <a:t> mikä vahvistaa hänen uskomusjärjestelmäänsä</a:t>
            </a:r>
            <a:r>
              <a:rPr lang="fi-FI" sz="1000"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dirty="0"/>
              <a:t>Syynä</a:t>
            </a:r>
            <a:r>
              <a:rPr lang="fi-FI" sz="1000" baseline="0" dirty="0"/>
              <a:t> on se, että internetistä on helppo löytää kaikenlaista tietoa, ja verkko toimii yhä useamman ihmisten uutislähteenä perinteisten lähteiden sijaan</a:t>
            </a:r>
            <a:r>
              <a:rPr lang="fi-FI" sz="1000"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dirty="0"/>
              <a:t>Facebookin, Googlen ja Twitterin kaltaiset yhtiö</a:t>
            </a:r>
            <a:r>
              <a:rPr lang="fi-FI" sz="1000" baseline="0" dirty="0"/>
              <a:t>t ovat luoneet </a:t>
            </a:r>
            <a:r>
              <a:rPr lang="fi-FI" sz="1000" dirty="0">
                <a:hlinkClick r:id="rId6" tooltip="Algorithm"/>
              </a:rPr>
              <a:t>personointialgoritmeja</a:t>
            </a:r>
            <a:r>
              <a:rPr lang="fi-FI" sz="1000" dirty="0"/>
              <a:t>, joiden avulla ne ohjaavat tietynlaista informaatiota ihmisten uutissyötteisiin.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dirty="0"/>
              <a:t>Tämä sisällönsuodatusmenetelmä</a:t>
            </a:r>
            <a:r>
              <a:rPr lang="fi-FI" sz="1000" baseline="0" dirty="0"/>
              <a:t> on korvannut perinteisen uutispäällikön tehtävän.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dirty="0">
                <a:latin typeface="Verdana" panose="020B0604030504040204" pitchFamily="34" charset="0"/>
                <a:ea typeface="Verdana" panose="020B0604030504040204" pitchFamily="34" charset="0"/>
                <a:cs typeface="Verdana" panose="020B0604030504040204" pitchFamily="34" charset="0"/>
              </a:rPr>
              <a:t>Vaihtoehto-</a:t>
            </a:r>
            <a:r>
              <a:rPr lang="fi-FI" sz="1000" baseline="0" dirty="0">
                <a:latin typeface="Verdana" panose="020B0604030504040204" pitchFamily="34" charset="0"/>
                <a:ea typeface="Verdana" panose="020B0604030504040204" pitchFamily="34" charset="0"/>
                <a:cs typeface="Verdana" panose="020B0604030504040204" pitchFamily="34" charset="0"/>
              </a:rPr>
              <a:t> tai vastapropagandassa k</a:t>
            </a:r>
            <a:r>
              <a:rPr lang="fi-FI" sz="1000" dirty="0">
                <a:latin typeface="Verdana" panose="020B0604030504040204" pitchFamily="34" charset="0"/>
                <a:ea typeface="Verdana" panose="020B0604030504040204" pitchFamily="34" charset="0"/>
                <a:cs typeface="Verdana" panose="020B0604030504040204" pitchFamily="34" charset="0"/>
              </a:rPr>
              <a:t>aikukammiovaikutusta</a:t>
            </a:r>
            <a:r>
              <a:rPr lang="fi-FI" sz="1000" baseline="0" dirty="0">
                <a:latin typeface="Verdana" panose="020B0604030504040204" pitchFamily="34" charset="0"/>
                <a:ea typeface="Verdana" panose="020B0604030504040204" pitchFamily="34" charset="0"/>
                <a:cs typeface="Verdana" panose="020B0604030504040204" pitchFamily="34" charset="0"/>
              </a:rPr>
              <a:t> voi hyödyntää ryhtymällä oikea-aikaisesti vuoropuheluun kohdeyleisön kanssa.</a:t>
            </a:r>
          </a:p>
          <a:p>
            <a:pPr marL="171450" indent="-171450">
              <a:buFont typeface="Arial" panose="020B0604020202020204" pitchFamily="34" charset="0"/>
              <a:buChar char="•"/>
            </a:pPr>
            <a:r>
              <a:rPr lang="fi-FI" sz="1000" baseline="0" noProof="0" dirty="0">
                <a:latin typeface="Verdana" panose="020B0604030504040204" pitchFamily="34" charset="0"/>
                <a:ea typeface="Verdana" panose="020B0604030504040204" pitchFamily="34" charset="0"/>
                <a:cs typeface="Verdana" panose="020B0604030504040204" pitchFamily="34" charset="0"/>
              </a:rPr>
              <a:t>Jos tunnet kohdeyleisöösi vaikuttavan ääriliikkeen tai sosiaalisen median sisällön, kielen, sanaston, äänensävyn ja julkisuuskuvan/visuaalisen tyylin, voit</a:t>
            </a:r>
          </a:p>
          <a:p>
            <a:pPr marL="685800" lvl="1" indent="-228600">
              <a:buFont typeface="+mj-lt"/>
              <a:buAutoNum type="arabicPeriod"/>
            </a:pPr>
            <a:r>
              <a:rPr lang="fi-FI" sz="1000" baseline="0" noProof="0" dirty="0">
                <a:latin typeface="Verdana" panose="020B0604030504040204" pitchFamily="34" charset="0"/>
                <a:ea typeface="Verdana" panose="020B0604030504040204" pitchFamily="34" charset="0"/>
                <a:cs typeface="Verdana" panose="020B0604030504040204" pitchFamily="34" charset="0"/>
              </a:rPr>
              <a:t>laatia viestisi samaan tyyliin, jolloin hakukoneet löytävät ne helpommin (hakukoneoptimoinnin tekniikat)</a:t>
            </a:r>
          </a:p>
          <a:p>
            <a:pPr marL="685800" lvl="1" indent="-228600">
              <a:buFont typeface="+mj-lt"/>
              <a:buAutoNum type="arabicPeriod"/>
            </a:pPr>
            <a:r>
              <a:rPr lang="fi-FI" sz="1000" baseline="0" noProof="0" dirty="0">
                <a:latin typeface="Verdana" panose="020B0604030504040204" pitchFamily="34" charset="0"/>
                <a:ea typeface="Verdana" panose="020B0604030504040204" pitchFamily="34" charset="0"/>
                <a:cs typeface="Verdana" panose="020B0604030504040204" pitchFamily="34" charset="0"/>
              </a:rPr>
              <a:t>kohdentaa verkkotoimesi esimerkiksi määrittelemällä tarkasti Facebook-mainostesi yleisön. </a:t>
            </a:r>
            <a:endParaRPr lang="fi-FI"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61</a:t>
            </a:fld>
            <a:endParaRPr lang="nl-NL"/>
          </a:p>
        </p:txBody>
      </p:sp>
    </p:spTree>
    <p:extLst>
      <p:ext uri="{BB962C8B-B14F-4D97-AF65-F5344CB8AC3E}">
        <p14:creationId xmlns:p14="http://schemas.microsoft.com/office/powerpoint/2010/main" val="381120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dirty="0">
                <a:solidFill>
                  <a:srgbClr val="FF0000"/>
                </a:solidFill>
              </a:rPr>
              <a:t>10’</a:t>
            </a:r>
          </a:p>
          <a:p>
            <a:r>
              <a:rPr lang="en-US" sz="1000" u="sng" dirty="0">
                <a:solidFill>
                  <a:srgbClr val="FF0000"/>
                </a:solidFill>
              </a:rPr>
              <a:t>Introduction</a:t>
            </a:r>
            <a:r>
              <a:rPr lang="en-US" sz="1000" u="sng" baseline="0" dirty="0">
                <a:solidFill>
                  <a:srgbClr val="FF0000"/>
                </a:solidFill>
              </a:rPr>
              <a:t> to participants to the whole groups</a:t>
            </a:r>
          </a:p>
          <a:p>
            <a:r>
              <a:rPr lang="en-US" sz="1000" u="sng" baseline="0" dirty="0">
                <a:solidFill>
                  <a:srgbClr val="FF0000"/>
                </a:solidFill>
              </a:rPr>
              <a:t>List all wishes, needs, demands and ideas, experience, expectations on flipover or whiteboard </a:t>
            </a:r>
            <a:endParaRPr lang="nl-NL" sz="1000" u="sng"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a:t>
            </a:fld>
            <a:endParaRPr lang="nl-NL"/>
          </a:p>
        </p:txBody>
      </p:sp>
    </p:spTree>
    <p:extLst>
      <p:ext uri="{BB962C8B-B14F-4D97-AF65-F5344CB8AC3E}">
        <p14:creationId xmlns:p14="http://schemas.microsoft.com/office/powerpoint/2010/main" val="4017159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sz="1000" b="1" noProof="0" dirty="0">
                <a:latin typeface="+mn-lt"/>
              </a:rPr>
              <a:t>Tee siitä </a:t>
            </a:r>
            <a:r>
              <a:rPr lang="fi-FI" sz="1000" b="1" baseline="0" noProof="0" dirty="0">
                <a:latin typeface="+mn-lt"/>
              </a:rPr>
              <a:t>h</a:t>
            </a:r>
            <a:r>
              <a:rPr lang="fi-FI" sz="1000" b="1" noProof="0" dirty="0">
                <a:latin typeface="+mn-lt"/>
              </a:rPr>
              <a:t>elppoa.</a:t>
            </a:r>
          </a:p>
          <a:p>
            <a:pPr marL="171450" indent="-171450">
              <a:buFont typeface="Arial" panose="020B0604020202020204" pitchFamily="34" charset="0"/>
              <a:buChar char="•"/>
            </a:pPr>
            <a:r>
              <a:rPr lang="fi-FI" sz="1000" noProof="0" dirty="0">
                <a:latin typeface="+mn-lt"/>
              </a:rPr>
              <a:t>Aseta oletusarvoksi helppo vaihtoehto.</a:t>
            </a:r>
          </a:p>
          <a:p>
            <a:pPr marL="171450" indent="-171450">
              <a:buFont typeface="Arial" panose="020B0604020202020204" pitchFamily="34" charset="0"/>
              <a:buChar char="•"/>
            </a:pPr>
            <a:r>
              <a:rPr lang="fi-FI" sz="1000" noProof="0" dirty="0">
                <a:latin typeface="+mn-lt"/>
              </a:rPr>
              <a:t>Helppo</a:t>
            </a:r>
            <a:r>
              <a:rPr lang="fi-FI" sz="1000" baseline="0" noProof="0" dirty="0">
                <a:latin typeface="+mn-lt"/>
              </a:rPr>
              <a:t> toimintakehotus: pyydä vain yhtä asiaa. </a:t>
            </a:r>
            <a:endParaRPr lang="fi-FI" sz="1000" noProof="0" dirty="0">
              <a:latin typeface="+mn-lt"/>
            </a:endParaRPr>
          </a:p>
          <a:p>
            <a:pPr marL="0" lvl="0" indent="0">
              <a:buFont typeface="Arial" panose="020B0604020202020204" pitchFamily="34" charset="0"/>
              <a:buNone/>
            </a:pPr>
            <a:endParaRPr lang="fi-FI" sz="1000" b="1" noProof="0" dirty="0">
              <a:latin typeface="+mn-lt"/>
            </a:endParaRPr>
          </a:p>
          <a:p>
            <a:pPr marL="0" lvl="0" indent="0">
              <a:buFont typeface="Arial" panose="020B0604020202020204" pitchFamily="34" charset="0"/>
              <a:buNone/>
            </a:pPr>
            <a:r>
              <a:rPr lang="fi-FI" sz="1000" b="1" noProof="0" dirty="0">
                <a:latin typeface="+mn-lt"/>
              </a:rPr>
              <a:t>Tee siitä </a:t>
            </a:r>
            <a:r>
              <a:rPr lang="fi-FI" sz="1000" b="1" baseline="0" noProof="0" dirty="0">
                <a:latin typeface="+mn-lt"/>
              </a:rPr>
              <a:t>s</a:t>
            </a:r>
            <a:r>
              <a:rPr lang="fi-FI" sz="1000" b="1" noProof="0" dirty="0">
                <a:latin typeface="+mn-lt"/>
              </a:rPr>
              <a:t>osiaalista.</a:t>
            </a:r>
          </a:p>
          <a:p>
            <a:pPr marL="171450" lvl="0" indent="-171450">
              <a:buFont typeface="Arial" panose="020B0604020202020204" pitchFamily="34" charset="0"/>
              <a:buChar char="•"/>
            </a:pPr>
            <a:r>
              <a:rPr lang="fi-FI" sz="1000" noProof="0" dirty="0">
                <a:latin typeface="+mn-lt"/>
              </a:rPr>
              <a:t>Osoita, että kaikki muutkin ovat mukana. </a:t>
            </a:r>
          </a:p>
          <a:p>
            <a:pPr marL="171450" lvl="0" indent="-171450">
              <a:buFont typeface="Arial" panose="020B0604020202020204" pitchFamily="34" charset="0"/>
              <a:buChar char="•"/>
            </a:pPr>
            <a:r>
              <a:rPr lang="fi-FI" sz="1000" noProof="0" dirty="0">
                <a:latin typeface="+mn-lt"/>
              </a:rPr>
              <a:t>Hyödynnä verkostojen voimaa: kollektiivisia toimia ja keskinäistä tukea. </a:t>
            </a:r>
          </a:p>
          <a:p>
            <a:pPr marL="171450" lvl="0" indent="-171450">
              <a:buFont typeface="Arial" panose="020B0604020202020204" pitchFamily="34" charset="0"/>
              <a:buChar char="•"/>
            </a:pPr>
            <a:r>
              <a:rPr lang="fi-FI" sz="1000" noProof="0" dirty="0">
                <a:latin typeface="+mn-lt"/>
              </a:rPr>
              <a:t>Pyri siihen, että ihmiset</a:t>
            </a:r>
            <a:r>
              <a:rPr lang="fi-FI" sz="1000" baseline="0" noProof="0" dirty="0">
                <a:latin typeface="+mn-lt"/>
              </a:rPr>
              <a:t> sitoutuvat julkisesti. </a:t>
            </a:r>
            <a:endParaRPr lang="fi-FI" sz="1000" noProof="0" dirty="0">
              <a:latin typeface="+mn-lt"/>
            </a:endParaRPr>
          </a:p>
          <a:p>
            <a:pPr marL="0" lvl="0" indent="0">
              <a:buFont typeface="Arial" panose="020B0604020202020204" pitchFamily="34" charset="0"/>
              <a:buNone/>
            </a:pPr>
            <a:endParaRPr lang="fi-FI" sz="1000" b="1" noProof="0" dirty="0">
              <a:latin typeface="+mn-lt"/>
            </a:endParaRPr>
          </a:p>
          <a:p>
            <a:pPr marL="0" lvl="0" indent="0">
              <a:buFont typeface="Arial" panose="020B0604020202020204" pitchFamily="34" charset="0"/>
              <a:buNone/>
            </a:pPr>
            <a:r>
              <a:rPr lang="fi-FI" sz="1000" b="1" noProof="0" dirty="0">
                <a:latin typeface="+mn-lt"/>
              </a:rPr>
              <a:t>Tee siitä </a:t>
            </a:r>
            <a:r>
              <a:rPr lang="fi-FI" sz="1000" b="1" baseline="0" noProof="0" dirty="0">
                <a:latin typeface="+mn-lt"/>
              </a:rPr>
              <a:t>c</a:t>
            </a:r>
            <a:r>
              <a:rPr lang="fi-FI" sz="1000" b="1" noProof="0" dirty="0">
                <a:latin typeface="+mn-lt"/>
              </a:rPr>
              <a:t>oolia.</a:t>
            </a:r>
          </a:p>
          <a:p>
            <a:pPr marL="171450" lvl="0" indent="-171450">
              <a:buFont typeface="Arial" panose="020B0604020202020204" pitchFamily="34" charset="0"/>
              <a:buChar char="•"/>
            </a:pPr>
            <a:r>
              <a:rPr lang="fi-FI" sz="1000" noProof="0" dirty="0">
                <a:latin typeface="+mn-lt"/>
              </a:rPr>
              <a:t>Kuuluisuus (pyrkimys)</a:t>
            </a:r>
          </a:p>
          <a:p>
            <a:pPr marL="171450" lvl="0" indent="-171450">
              <a:buFont typeface="Arial" panose="020B0604020202020204" pitchFamily="34" charset="0"/>
              <a:buChar char="•"/>
            </a:pPr>
            <a:r>
              <a:rPr lang="fi-FI" sz="1000" noProof="0" dirty="0">
                <a:latin typeface="+mn-lt"/>
              </a:rPr>
              <a:t>Niukkuus</a:t>
            </a:r>
          </a:p>
          <a:p>
            <a:pPr marL="171450" lvl="0" indent="-171450">
              <a:buFont typeface="Arial" panose="020B0604020202020204" pitchFamily="34" charset="0"/>
              <a:buChar char="•"/>
            </a:pPr>
            <a:r>
              <a:rPr lang="fi-FI" sz="1000" noProof="0" dirty="0">
                <a:latin typeface="+mn-lt"/>
              </a:rPr>
              <a:t>Hyödyt</a:t>
            </a:r>
          </a:p>
          <a:p>
            <a:pPr marL="171450" lvl="0" indent="-171450">
              <a:buFont typeface="Arial" panose="020B0604020202020204" pitchFamily="34" charset="0"/>
              <a:buChar char="•"/>
            </a:pPr>
            <a:r>
              <a:rPr lang="fi-FI" sz="1000" noProof="0" dirty="0">
                <a:latin typeface="+mn-lt"/>
              </a:rPr>
              <a:t>Riskien</a:t>
            </a:r>
            <a:r>
              <a:rPr lang="fi-FI" sz="1000" baseline="0" noProof="0" dirty="0">
                <a:latin typeface="+mn-lt"/>
              </a:rPr>
              <a:t> ja </a:t>
            </a:r>
            <a:r>
              <a:rPr lang="fi-FI" sz="1000" noProof="0" dirty="0">
                <a:latin typeface="+mn-lt"/>
              </a:rPr>
              <a:t>hyötyjen tasapaino</a:t>
            </a:r>
          </a:p>
          <a:p>
            <a:pPr marL="171450" lvl="0" indent="-171450">
              <a:buFont typeface="Arial" panose="020B0604020202020204" pitchFamily="34" charset="0"/>
              <a:buChar char="•"/>
            </a:pPr>
            <a:r>
              <a:rPr lang="fi-FI" sz="1000" noProof="0" dirty="0">
                <a:latin typeface="+mn-lt"/>
              </a:rPr>
              <a:t>Brändätty vai ei?</a:t>
            </a:r>
          </a:p>
          <a:p>
            <a:pPr marL="0" lvl="0" indent="0">
              <a:buFont typeface="Arial" panose="020B0604020202020204" pitchFamily="34" charset="0"/>
              <a:buNone/>
            </a:pPr>
            <a:endParaRPr lang="fi-FI" sz="1000" b="1" noProof="0" dirty="0">
              <a:latin typeface="+mn-lt"/>
            </a:endParaRPr>
          </a:p>
          <a:p>
            <a:pPr marL="0" lvl="0" indent="0">
              <a:buFont typeface="Arial" panose="020B0604020202020204" pitchFamily="34" charset="0"/>
              <a:buNone/>
            </a:pPr>
            <a:r>
              <a:rPr lang="fi-FI" sz="1000" b="1" noProof="0" dirty="0">
                <a:latin typeface="+mn-lt"/>
              </a:rPr>
              <a:t>Tee siitä </a:t>
            </a:r>
            <a:r>
              <a:rPr lang="fi-FI" sz="1000" b="1" baseline="0" noProof="0" dirty="0">
                <a:latin typeface="+mn-lt"/>
              </a:rPr>
              <a:t>a</a:t>
            </a:r>
            <a:r>
              <a:rPr lang="fi-FI" sz="1000" b="1" noProof="0" dirty="0">
                <a:latin typeface="+mn-lt"/>
              </a:rPr>
              <a:t>ikasidonnaista.</a:t>
            </a:r>
          </a:p>
          <a:p>
            <a:pPr marL="171450" lvl="0" indent="-171450">
              <a:buFont typeface="Arial" panose="020B0604020202020204" pitchFamily="34" charset="0"/>
              <a:buChar char="•"/>
            </a:pPr>
            <a:r>
              <a:rPr lang="fi-FI" sz="1000" noProof="0" dirty="0">
                <a:latin typeface="+mn-lt"/>
              </a:rPr>
              <a:t>Oikea-aikaiset toimet</a:t>
            </a:r>
          </a:p>
          <a:p>
            <a:pPr marL="171450" lvl="0" indent="-171450">
              <a:buFont typeface="Arial" panose="020B0604020202020204" pitchFamily="34" charset="0"/>
              <a:buChar char="•"/>
            </a:pPr>
            <a:r>
              <a:rPr lang="fi-FI" sz="1000" noProof="0" dirty="0">
                <a:latin typeface="+mn-lt"/>
              </a:rPr>
              <a:t>Kustannus-hyötysuhde</a:t>
            </a:r>
          </a:p>
          <a:p>
            <a:pPr marL="171450" lvl="0" indent="-171450">
              <a:buFont typeface="Arial" panose="020B0604020202020204" pitchFamily="34" charset="0"/>
              <a:buChar char="•"/>
            </a:pPr>
            <a:r>
              <a:rPr lang="fi-FI" sz="1000" noProof="0" dirty="0">
                <a:latin typeface="+mn-lt"/>
              </a:rPr>
              <a:t>Ripeys</a:t>
            </a:r>
          </a:p>
          <a:p>
            <a:pPr marL="0" indent="0">
              <a:buFont typeface="Arial" panose="020B0604020202020204" pitchFamily="34" charset="0"/>
              <a:buNone/>
            </a:pPr>
            <a:endParaRPr lang="fi-FI" sz="1000" noProof="0" dirty="0">
              <a:latin typeface="+mn-lt"/>
            </a:endParaRPr>
          </a:p>
          <a:p>
            <a:pPr marL="0" indent="0">
              <a:buFont typeface="Arial" panose="020B0604020202020204" pitchFamily="34" charset="0"/>
              <a:buNone/>
            </a:pPr>
            <a:r>
              <a:rPr lang="fi-FI" sz="1000" noProof="0" dirty="0">
                <a:latin typeface="+mn-lt"/>
              </a:rPr>
              <a:t>Lähde: 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62</a:t>
            </a:fld>
            <a:endParaRPr lang="nl-NL"/>
          </a:p>
        </p:txBody>
      </p:sp>
    </p:spTree>
    <p:extLst>
      <p:ext uri="{BB962C8B-B14F-4D97-AF65-F5344CB8AC3E}">
        <p14:creationId xmlns:p14="http://schemas.microsoft.com/office/powerpoint/2010/main" val="2787980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63</a:t>
            </a:fld>
            <a:endParaRPr lang="nl-NL"/>
          </a:p>
        </p:txBody>
      </p:sp>
    </p:spTree>
    <p:extLst>
      <p:ext uri="{BB962C8B-B14F-4D97-AF65-F5344CB8AC3E}">
        <p14:creationId xmlns:p14="http://schemas.microsoft.com/office/powerpoint/2010/main" val="29160064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0" u="sng" dirty="0"/>
              <a:t>Start every</a:t>
            </a:r>
            <a:r>
              <a:rPr lang="en-US" sz="1000" b="0" u="sng" baseline="0" dirty="0"/>
              <a:t> slide by asking participants whether they use these platforms, and how</a:t>
            </a:r>
            <a:endParaRPr lang="en-US" sz="1000" b="0" u="sng" dirty="0"/>
          </a:p>
          <a:p>
            <a:endParaRPr lang="fi-FI" sz="1000" b="1" u="sng" noProof="0" dirty="0"/>
          </a:p>
          <a:p>
            <a:r>
              <a:rPr lang="fi-FI" sz="1000" b="1" u="sng" noProof="0" dirty="0"/>
              <a:t>Selitys</a:t>
            </a:r>
          </a:p>
          <a:p>
            <a:r>
              <a:rPr lang="fi-FI" sz="1000" noProof="0" dirty="0">
                <a:solidFill>
                  <a:srgbClr val="002060"/>
                </a:solidFill>
                <a:latin typeface="Corbel" panose="020B0503020204020204" pitchFamily="34" charset="0"/>
                <a:ea typeface="Verdana" panose="020B0604030504040204" pitchFamily="34" charset="0"/>
                <a:cs typeface="Verdana" panose="020B0604030504040204" pitchFamily="34" charset="0"/>
              </a:rPr>
              <a:t>Kansalaisyhteiskunnan vaikutusmahdollisuuksia parantavaan ohjelmaan</a:t>
            </a:r>
            <a:r>
              <a:rPr lang="fi-FI" sz="1000" baseline="0" noProof="0" dirty="0">
                <a:solidFill>
                  <a:srgbClr val="002060"/>
                </a:solidFill>
                <a:latin typeface="Corbel" panose="020B0503020204020204" pitchFamily="34" charset="0"/>
                <a:ea typeface="Verdana" panose="020B0604030504040204" pitchFamily="34" charset="0"/>
                <a:cs typeface="Verdana" panose="020B0604030504040204" pitchFamily="34" charset="0"/>
              </a:rPr>
              <a:t> liittyvä koulutusohjelma on suunniteltu tiiviissä yhteistyössä Twitterin, Facebookin ja YouTuben kanssa.</a:t>
            </a:r>
            <a:endParaRPr lang="fi-FI" sz="1000" b="1" u="sng" noProof="0" dirty="0"/>
          </a:p>
          <a:p>
            <a:r>
              <a:rPr lang="fi-FI" sz="1000" noProof="0" dirty="0"/>
              <a:t>Nämä</a:t>
            </a:r>
            <a:r>
              <a:rPr lang="fi-FI" sz="1000" baseline="0" noProof="0" dirty="0"/>
              <a:t> kolme ovat maailmanlaajuisesti suurimmat sosiaalisen median alustat</a:t>
            </a:r>
            <a:r>
              <a:rPr lang="fi-FI" sz="1000" noProof="0" dirty="0"/>
              <a:t>.</a:t>
            </a:r>
          </a:p>
          <a:p>
            <a:r>
              <a:rPr lang="fi-FI" sz="1000" baseline="0" noProof="0" dirty="0"/>
              <a:t>Usein kannattaa valita jokin niistä kotialustaksi eli paikaksi, josta käsin verkkoyhteisön ja/tai verkkokampanjan rakentaminen aloitetaan.</a:t>
            </a:r>
          </a:p>
          <a:p>
            <a:endParaRPr lang="fi-FI" sz="1000" baseline="0" noProof="0" dirty="0"/>
          </a:p>
          <a:p>
            <a:r>
              <a:rPr lang="fi-FI" sz="1000" baseline="0" noProof="0" dirty="0"/>
              <a:t>Kullakin alustalla on useita etuja – mutta myös haittoja – tiettyjen kohdeyleisöjen kanssa tapahtuvan viestinnän kannalta. </a:t>
            </a:r>
          </a:p>
          <a:p>
            <a:r>
              <a:rPr lang="fi-FI" sz="1000" baseline="0" noProof="0" dirty="0"/>
              <a:t>Kunkin alustan toimivuutta on helppo parantaa, kun tietää muutamia perusasioita, jotka pitää/joita ei pidä tehdä. </a:t>
            </a:r>
            <a:r>
              <a:rPr lang="en-US" sz="1000" u="sng" baseline="0" dirty="0"/>
              <a:t>In the next 2 hours, we will share with you many tips &amp; tricks and introduce basic techniques, tools and tutorials that can help you in the development and execution of your Campaign.</a:t>
            </a:r>
            <a:endParaRPr lang="nl-NL"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64</a:t>
            </a:fld>
            <a:endParaRPr lang="nl-NL"/>
          </a:p>
        </p:txBody>
      </p:sp>
    </p:spTree>
    <p:extLst>
      <p:ext uri="{BB962C8B-B14F-4D97-AF65-F5344CB8AC3E}">
        <p14:creationId xmlns:p14="http://schemas.microsoft.com/office/powerpoint/2010/main" val="11891666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noProof="0" dirty="0"/>
              <a:t>Kysymys osallistujille:</a:t>
            </a:r>
            <a:r>
              <a:rPr lang="fi-FI" sz="1000" b="1" baseline="0" noProof="0" dirty="0"/>
              <a:t> Kuinka monen YouTube-kanavan tilaaja olet? Minkälaisia videoita katsot eniten?</a:t>
            </a:r>
          </a:p>
          <a:p>
            <a:endParaRPr lang="fi-FI" sz="1000" noProof="0" dirty="0"/>
          </a:p>
          <a:p>
            <a:r>
              <a:rPr lang="fi-FI" sz="1000" noProof="0" dirty="0"/>
              <a:t>YouTube on maailman toiseksi suurin sosiaalisen</a:t>
            </a:r>
            <a:r>
              <a:rPr lang="fi-FI" sz="1000" baseline="0" noProof="0" dirty="0"/>
              <a:t> median alusta, joten ääri-ideologisen sisällön etsiminen aloitetaan usein sieltä. </a:t>
            </a:r>
          </a:p>
          <a:p>
            <a:endParaRPr lang="fi-FI" sz="1000" noProof="0" dirty="0"/>
          </a:p>
          <a:p>
            <a:r>
              <a:rPr lang="fi-FI" sz="1000" noProof="0" dirty="0"/>
              <a:t>Kysymys oppilaitokselle: Miten löytyy tasapaino hauskuuden ja vakavan opettavaisuuden</a:t>
            </a:r>
            <a:r>
              <a:rPr lang="fi-FI" sz="1000" baseline="0" noProof="0" dirty="0"/>
              <a:t> </a:t>
            </a:r>
            <a:r>
              <a:rPr lang="fi-FI" sz="1000" noProof="0" dirty="0"/>
              <a:t>välillä? Suurin osa YouTuben sisällöstä on opetuksellista,</a:t>
            </a:r>
            <a:r>
              <a:rPr lang="fi-FI" sz="1000" baseline="0" noProof="0" dirty="0"/>
              <a:t> esim. sarja ”</a:t>
            </a:r>
            <a:r>
              <a:rPr lang="fi-FI" sz="1000" noProof="0" dirty="0"/>
              <a:t>Animate – How to help every child fulfill their potential?”</a:t>
            </a:r>
          </a:p>
          <a:p>
            <a:endParaRPr lang="fi-FI" sz="1000" baseline="0" noProof="0" dirty="0"/>
          </a:p>
          <a:p>
            <a:r>
              <a:rPr lang="fi-FI" sz="1000" baseline="0" noProof="0" dirty="0"/>
              <a:t>Kun suunnittelet strategiaa näiden riskiryhmien kanssa viestimistä varten, voi olla hyödyllistä näkyä myös YouTube-alustalla.</a:t>
            </a:r>
          </a:p>
          <a:p>
            <a:r>
              <a:rPr lang="fi-FI" sz="1000" baseline="0" noProof="0" dirty="0"/>
              <a:t>Jos laadit sisällön hyvin, saatat onnistua pääsemään kohdeyleisöösi kuuluvien henkilöiden </a:t>
            </a:r>
            <a:r>
              <a:rPr lang="fi-FI" sz="1000" b="1" u="sng" baseline="0" noProof="0" dirty="0"/>
              <a:t>kaikukammioon</a:t>
            </a:r>
            <a:r>
              <a:rPr lang="fi-FI" sz="1000" baseline="0" noProof="0" dirty="0"/>
              <a:t>.</a:t>
            </a:r>
          </a:p>
          <a:p>
            <a:endParaRPr lang="fi-FI" sz="1000" baseline="0" noProof="0" dirty="0"/>
          </a:p>
          <a:p>
            <a:r>
              <a:rPr lang="fi-FI" sz="1000" baseline="0" noProof="0" dirty="0"/>
              <a:t>YouTube-videon tekeminen EI ole vaikeaa. Se onnistuu keneltä tahansa, jolla on älypuhelin tai tabletti.</a:t>
            </a:r>
          </a:p>
          <a:p>
            <a:r>
              <a:rPr lang="fi-FI" sz="1000" baseline="0" noProof="0" dirty="0"/>
              <a:t>Videoiden tallentamiseen, leikkaamiseen ja tyylin muokkaamiseen on saatavissa monenlaisia sovelluksia. </a:t>
            </a:r>
          </a:p>
          <a:p>
            <a:r>
              <a:rPr lang="fi-FI" sz="1000" baseline="0" noProof="0" dirty="0"/>
              <a:t>Suurimpaan osaan riittää mobiililaite.</a:t>
            </a:r>
          </a:p>
          <a:p>
            <a:endParaRPr lang="fi-FI" sz="1000" baseline="0" noProof="0" dirty="0"/>
          </a:p>
          <a:p>
            <a:r>
              <a:rPr lang="fi-FI" sz="1000" baseline="0" noProof="0" dirty="0"/>
              <a:t>Yksinkertaisuus ja tietty harrastelijamaisuus jopa parantavat videon uskottavuutta.</a:t>
            </a:r>
          </a:p>
          <a:p>
            <a:r>
              <a:rPr lang="fi-FI" sz="1000" baseline="0" noProof="0" dirty="0"/>
              <a:t>On vain eduksi, jos katsojat näkevät, ettet ole elokuvanteon ammattilainen.</a:t>
            </a:r>
          </a:p>
          <a:p>
            <a:r>
              <a:rPr lang="fi-FI" sz="1000" baseline="0" noProof="0" dirty="0"/>
              <a:t>Se korostaa viestisi aitoutta ja tekee siitä paljon persoonallisemman.</a:t>
            </a:r>
          </a:p>
          <a:p>
            <a:r>
              <a:rPr lang="fi-FI" sz="1000" baseline="0" noProof="0" dirty="0"/>
              <a:t>Persoonallisuus on YouTubessa onnistumisen avain. Olet ryhtymässä keskusteluun sellaisten henkilöiden kanssa, jotka ovat kiinnostuneita sinusta ja jotka olettavat sinun olevan kiinnostunut heistä – ja olevan oma itsesi. </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65</a:t>
            </a:fld>
            <a:endParaRPr lang="nl-NL"/>
          </a:p>
        </p:txBody>
      </p:sp>
    </p:spTree>
    <p:extLst>
      <p:ext uri="{BB962C8B-B14F-4D97-AF65-F5344CB8AC3E}">
        <p14:creationId xmlns:p14="http://schemas.microsoft.com/office/powerpoint/2010/main" val="17471735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noProof="0" dirty="0"/>
              <a:t>Totesimme</a:t>
            </a:r>
            <a:r>
              <a:rPr lang="fi-FI" sz="1000" baseline="0" noProof="0" dirty="0"/>
              <a:t> juuri, että </a:t>
            </a:r>
            <a:r>
              <a:rPr lang="fi-FI" sz="1000" noProof="0" dirty="0"/>
              <a:t>YouTube-formaattia</a:t>
            </a:r>
            <a:r>
              <a:rPr lang="fi-FI" sz="1000" baseline="0" noProof="0" dirty="0"/>
              <a:t> on hyvin helppo käyttää</a:t>
            </a:r>
            <a:r>
              <a:rPr lang="fi-FI" sz="1000" noProof="0" dirty="0"/>
              <a:t>.</a:t>
            </a:r>
          </a:p>
          <a:p>
            <a:endParaRPr lang="fi-FI" sz="1000" noProof="0" dirty="0"/>
          </a:p>
          <a:p>
            <a:r>
              <a:rPr lang="fi-FI" sz="1000" noProof="0" dirty="0"/>
              <a:t>Entä miten suunnitellaan</a:t>
            </a:r>
            <a:r>
              <a:rPr lang="fi-FI" sz="1000" baseline="0" noProof="0" dirty="0"/>
              <a:t> </a:t>
            </a:r>
            <a:r>
              <a:rPr lang="fi-FI" sz="1000" noProof="0" dirty="0"/>
              <a:t>YouTube-</a:t>
            </a:r>
            <a:r>
              <a:rPr lang="fi-FI" sz="1000" baseline="0" noProof="0" dirty="0"/>
              <a:t>sisältöstrategia?</a:t>
            </a:r>
          </a:p>
          <a:p>
            <a:endParaRPr lang="fi-FI" sz="1000" baseline="0" noProof="0" dirty="0"/>
          </a:p>
          <a:p>
            <a:r>
              <a:rPr lang="fi-FI" sz="1000" noProof="0" dirty="0"/>
              <a:t>YouTube </a:t>
            </a:r>
            <a:r>
              <a:rPr lang="fi-FI" sz="1000" baseline="0" noProof="0" dirty="0"/>
              <a:t>on laatinut 10 perusperiaatetta sellaisten videoiden tekemiseksi, joilla on toivotunlainen tulos. </a:t>
            </a:r>
          </a:p>
          <a:p>
            <a:endParaRPr lang="fi-FI" sz="1000" noProof="0" dirty="0"/>
          </a:p>
          <a:p>
            <a:r>
              <a:rPr lang="fi-FI" sz="1000" noProof="0" dirty="0"/>
              <a:t>Lähde: Bit.ly/10fundamentals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66</a:t>
            </a:fld>
            <a:endParaRPr lang="nl-NL"/>
          </a:p>
        </p:txBody>
      </p:sp>
    </p:spTree>
    <p:extLst>
      <p:ext uri="{BB962C8B-B14F-4D97-AF65-F5344CB8AC3E}">
        <p14:creationId xmlns:p14="http://schemas.microsoft.com/office/powerpoint/2010/main" val="10154171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67</a:t>
            </a:fld>
            <a:endParaRPr lang="nl-NL"/>
          </a:p>
        </p:txBody>
      </p:sp>
    </p:spTree>
    <p:extLst>
      <p:ext uri="{BB962C8B-B14F-4D97-AF65-F5344CB8AC3E}">
        <p14:creationId xmlns:p14="http://schemas.microsoft.com/office/powerpoint/2010/main" val="9757758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b="1" u="sng" noProof="0" dirty="0"/>
              <a:t>Keskustelu</a:t>
            </a:r>
            <a:endParaRPr lang="fi-FI" sz="1000" b="1" u="sng" noProof="0" dirty="0"/>
          </a:p>
          <a:p>
            <a:pPr marL="171450" indent="-171450">
              <a:buFont typeface="Arial" panose="020B0604020202020204" pitchFamily="34" charset="0"/>
              <a:buChar char="•"/>
            </a:pPr>
            <a:r>
              <a:rPr lang="fi-FI" sz="1000" noProof="0" dirty="0"/>
              <a:t>Puhu suoraan yleisöllesi.</a:t>
            </a:r>
          </a:p>
          <a:p>
            <a:pPr marL="171450" indent="-171450">
              <a:buFont typeface="Arial" panose="020B0604020202020204" pitchFamily="34" charset="0"/>
              <a:buChar char="•"/>
            </a:pPr>
            <a:r>
              <a:rPr lang="fi-FI" sz="1000" noProof="0" dirty="0"/>
              <a:t>Ole helposti lähestyttävä, aito, teeskentelemätön; älä</a:t>
            </a:r>
            <a:r>
              <a:rPr lang="fi-FI" sz="1000" baseline="0" noProof="0" dirty="0"/>
              <a:t> saarnaa. </a:t>
            </a:r>
            <a:endParaRPr lang="fi-FI" sz="1000" noProof="0" dirty="0"/>
          </a:p>
          <a:p>
            <a:pPr marL="0" indent="0">
              <a:buFont typeface="Arial" panose="020B0604020202020204" pitchFamily="34" charset="0"/>
              <a:buNone/>
            </a:pPr>
            <a:endParaRPr lang="fi-FI" sz="1000" b="1" u="sng" noProof="0" dirty="0"/>
          </a:p>
          <a:p>
            <a:pPr marL="0" indent="0">
              <a:buFont typeface="Arial" panose="020B0604020202020204" pitchFamily="34" charset="0"/>
              <a:buNone/>
            </a:pPr>
            <a:r>
              <a:rPr lang="fi-FI" sz="1000" b="1" u="sng" noProof="0" dirty="0"/>
              <a:t>Yhdenmukaisuus</a:t>
            </a:r>
          </a:p>
          <a:p>
            <a:pPr marL="171450" indent="-171450">
              <a:buFont typeface="Arial" panose="020B0604020202020204" pitchFamily="34" charset="0"/>
              <a:buChar char="•"/>
            </a:pPr>
            <a:r>
              <a:rPr lang="fi-FI" sz="1000" noProof="0" dirty="0"/>
              <a:t>Onko ideassasi vahvoja toistuvia elementtejä?</a:t>
            </a:r>
          </a:p>
          <a:p>
            <a:pPr marL="628650" lvl="1" indent="-171450">
              <a:buFont typeface="Arial" panose="020B0604020202020204" pitchFamily="34" charset="0"/>
              <a:buChar char="•"/>
            </a:pPr>
            <a:r>
              <a:rPr lang="fi-FI" sz="1000" noProof="0" dirty="0"/>
              <a:t>Aikataulu &gt; hyvin</a:t>
            </a:r>
            <a:r>
              <a:rPr lang="fi-FI" sz="1000" baseline="0" noProof="0" dirty="0"/>
              <a:t> vaikea, esim. tv-ohjelmat. Kokeile mieluummin seuraavia</a:t>
            </a:r>
            <a:r>
              <a:rPr lang="fi-FI" sz="1000" noProof="0" dirty="0"/>
              <a:t>:</a:t>
            </a:r>
          </a:p>
          <a:p>
            <a:pPr marL="628650" lvl="1" indent="-171450">
              <a:buFont typeface="Arial" panose="020B0604020202020204" pitchFamily="34" charset="0"/>
              <a:buChar char="•"/>
            </a:pPr>
            <a:r>
              <a:rPr lang="fi-FI" sz="1000" noProof="0" dirty="0"/>
              <a:t>Persoonallisuus &gt; Franchesca Ramsey</a:t>
            </a:r>
          </a:p>
          <a:p>
            <a:pPr marL="628650" lvl="1" indent="-171450">
              <a:buFont typeface="Arial" panose="020B0604020202020204" pitchFamily="34" charset="0"/>
              <a:buChar char="•"/>
            </a:pPr>
            <a:r>
              <a:rPr lang="fi-FI" sz="1000" noProof="0" dirty="0"/>
              <a:t>Formaatti &gt; tedex: The 10 commandments, chicken</a:t>
            </a:r>
          </a:p>
          <a:p>
            <a:pPr marL="628650" lvl="1" indent="-171450">
              <a:buFont typeface="Arial" panose="020B0604020202020204" pitchFamily="34" charset="0"/>
              <a:buChar char="•"/>
            </a:pPr>
            <a:r>
              <a:rPr lang="fi-FI" sz="1000" noProof="0" dirty="0"/>
              <a:t>”Ääni” &gt; perspektiivi tai näkökulma: aina punainen t-paita</a:t>
            </a:r>
          </a:p>
          <a:p>
            <a:pPr marL="628650" lvl="1" indent="-171450">
              <a:buFont typeface="Arial" panose="020B0604020202020204" pitchFamily="34" charset="0"/>
              <a:buChar char="•"/>
            </a:pPr>
            <a:r>
              <a:rPr lang="fi-FI" sz="1000" noProof="0" dirty="0"/>
              <a:t>Esim. Blacknerdcomedy</a:t>
            </a:r>
          </a:p>
          <a:p>
            <a:pPr marL="0" indent="0">
              <a:buFont typeface="Arial" panose="020B0604020202020204" pitchFamily="34" charset="0"/>
              <a:buNone/>
            </a:pPr>
            <a:endParaRPr lang="fi-FI" sz="1000" b="1" u="sng" noProof="0" dirty="0"/>
          </a:p>
          <a:p>
            <a:pPr marL="0" indent="0">
              <a:buFont typeface="Arial" panose="020B0604020202020204" pitchFamily="34" charset="0"/>
              <a:buNone/>
            </a:pPr>
            <a:r>
              <a:rPr lang="fi-FI" sz="1000" b="1" u="sng" noProof="0" dirty="0"/>
              <a:t>Pysyvyys</a:t>
            </a:r>
          </a:p>
          <a:p>
            <a:pPr marL="171450" indent="-171450">
              <a:buFont typeface="Arial" panose="020B0604020202020204" pitchFamily="34" charset="0"/>
              <a:buChar char="•"/>
            </a:pPr>
            <a:r>
              <a:rPr lang="fi-FI" sz="1000" noProof="0" dirty="0"/>
              <a:t>Jos yleisö pitää videostasi, voitko tehdä lisää?</a:t>
            </a:r>
          </a:p>
          <a:p>
            <a:pPr marL="171450" indent="-171450">
              <a:buFont typeface="Arial" panose="020B0604020202020204" pitchFamily="34" charset="0"/>
              <a:buChar char="•"/>
            </a:pPr>
            <a:r>
              <a:rPr lang="fi-FI" sz="1000" noProof="0" dirty="0"/>
              <a:t>The Fine Bros: ”Jos emme pysty tekemään kolmea videota päivässä, hylkäämme idean.”</a:t>
            </a:r>
          </a:p>
          <a:p>
            <a:pPr marL="171450" indent="-171450">
              <a:buFont typeface="Arial" panose="020B0604020202020204" pitchFamily="34" charset="0"/>
              <a:buChar char="•"/>
            </a:pPr>
            <a:r>
              <a:rPr lang="fi-FI" sz="1000" noProof="0" dirty="0"/>
              <a:t>Kodittomia koskeva Invisible people -hanke</a:t>
            </a:r>
          </a:p>
          <a:p>
            <a:pPr marL="0" indent="0">
              <a:buFont typeface="Arial" panose="020B0604020202020204" pitchFamily="34" charset="0"/>
              <a:buNone/>
            </a:pPr>
            <a:endParaRPr lang="fi-FI" sz="1000" b="1" u="sng" noProof="0" dirty="0"/>
          </a:p>
          <a:p>
            <a:pPr marL="0" indent="0">
              <a:buFont typeface="Arial" panose="020B0604020202020204" pitchFamily="34" charset="0"/>
              <a:buNone/>
            </a:pPr>
            <a:r>
              <a:rPr lang="fi-FI" sz="1000" b="1" u="sng" noProof="0" dirty="0"/>
              <a:t>Löydettävyys</a:t>
            </a:r>
          </a:p>
          <a:p>
            <a:pPr marL="171450" indent="-171450">
              <a:buFont typeface="Arial" panose="020B0604020202020204" pitchFamily="34" charset="0"/>
              <a:buChar char="•"/>
            </a:pPr>
            <a:r>
              <a:rPr lang="fi-FI" sz="1000" noProof="0" dirty="0"/>
              <a:t>Löytyvätkö videosi haulla?</a:t>
            </a:r>
          </a:p>
          <a:p>
            <a:pPr marL="171450" indent="-171450">
              <a:buFont typeface="Arial" panose="020B0604020202020204" pitchFamily="34" charset="0"/>
              <a:buChar char="•"/>
            </a:pPr>
            <a:r>
              <a:rPr lang="fi-FI" sz="1000" noProof="0" dirty="0"/>
              <a:t>Otsikko ja videon kuvaus ovat tärkeitä. </a:t>
            </a:r>
          </a:p>
          <a:p>
            <a:pPr marL="171450" indent="-171450">
              <a:buFont typeface="Arial" panose="020B0604020202020204" pitchFamily="34" charset="0"/>
              <a:buChar char="•"/>
            </a:pPr>
            <a:r>
              <a:rPr lang="fi-FI" sz="1000" noProof="0" dirty="0"/>
              <a:t>Ajankohtaisuus &lt;&gt; ikivihreys</a:t>
            </a:r>
          </a:p>
          <a:p>
            <a:pPr marL="171450" indent="-171450">
              <a:buFont typeface="Arial" panose="020B0604020202020204" pitchFamily="34" charset="0"/>
              <a:buChar char="•"/>
            </a:pPr>
            <a:r>
              <a:rPr lang="fi-FI" sz="1000" noProof="0" dirty="0"/>
              <a:t>Kolmen ensimmäisen sanan on liityttävä</a:t>
            </a:r>
            <a:r>
              <a:rPr lang="fi-FI" sz="1000" baseline="0" noProof="0" dirty="0"/>
              <a:t> trendeihin: </a:t>
            </a:r>
            <a:r>
              <a:rPr lang="fi-FI" sz="1000" noProof="0" dirty="0"/>
              <a:t>google.com/trends/explore</a:t>
            </a:r>
          </a:p>
          <a:p>
            <a:pPr marL="171450" indent="-171450">
              <a:buFont typeface="Arial" panose="020B0604020202020204" pitchFamily="34" charset="0"/>
              <a:buChar char="•"/>
            </a:pPr>
            <a:r>
              <a:rPr lang="fi-FI" sz="1000" noProof="0" dirty="0"/>
              <a:t>Esim. Telfaz11: ”No woman, no drive”.</a:t>
            </a:r>
          </a:p>
          <a:p>
            <a:pPr marL="0" indent="0">
              <a:buFont typeface="Arial" panose="020B0604020202020204" pitchFamily="34" charset="0"/>
              <a:buNone/>
            </a:pPr>
            <a:endParaRPr lang="fi-FI" sz="1200" b="1" i="0" u="sng" kern="1200" noProof="0" dirty="0">
              <a:solidFill>
                <a:schemeClr val="tx1"/>
              </a:solidFill>
              <a:effectLst/>
              <a:latin typeface="+mn-lt"/>
              <a:ea typeface="+mn-ea"/>
              <a:cs typeface="+mn-cs"/>
            </a:endParaRPr>
          </a:p>
          <a:p>
            <a:pPr marL="0" indent="0">
              <a:buFont typeface="Arial" panose="020B0604020202020204" pitchFamily="34" charset="0"/>
              <a:buNone/>
            </a:pPr>
            <a:r>
              <a:rPr lang="fi-FI" sz="1200" b="1" i="0" u="sng" kern="1200" noProof="0" dirty="0">
                <a:solidFill>
                  <a:schemeClr val="tx1"/>
                </a:solidFill>
                <a:effectLst/>
                <a:latin typeface="+mn-lt"/>
                <a:ea typeface="+mn-ea"/>
                <a:cs typeface="+mn-cs"/>
              </a:rPr>
              <a:t>Yhteistyö</a:t>
            </a:r>
          </a:p>
          <a:p>
            <a:pPr marL="171450" indent="-171450">
              <a:buFont typeface="Arial" panose="020B0604020202020204" pitchFamily="34" charset="0"/>
              <a:buChar char="•"/>
            </a:pPr>
            <a:r>
              <a:rPr lang="fi-FI" sz="1200" i="0" kern="1200" noProof="0" dirty="0">
                <a:solidFill>
                  <a:schemeClr val="tx1"/>
                </a:solidFill>
                <a:effectLst/>
                <a:latin typeface="+mn-lt"/>
                <a:ea typeface="+mn-ea"/>
                <a:cs typeface="+mn-cs"/>
              </a:rPr>
              <a:t>Sisällytä esitykseesi vierailuosio.</a:t>
            </a:r>
          </a:p>
          <a:p>
            <a:pPr marL="171450" indent="-171450">
              <a:buFont typeface="Arial" panose="020B0604020202020204" pitchFamily="34" charset="0"/>
              <a:buChar char="•"/>
            </a:pPr>
            <a:r>
              <a:rPr lang="fi-FI" sz="1200" i="0" kern="1200" noProof="0" dirty="0">
                <a:solidFill>
                  <a:schemeClr val="tx1"/>
                </a:solidFill>
                <a:effectLst/>
                <a:latin typeface="+mn-lt"/>
                <a:ea typeface="+mn-ea"/>
                <a:cs typeface="+mn-cs"/>
              </a:rPr>
              <a:t>Suunnittele esitys niin, että vierailevien tähtien käyttäminen</a:t>
            </a:r>
            <a:r>
              <a:rPr lang="fi-FI" sz="1200" i="0" kern="1200" baseline="0" noProof="0" dirty="0">
                <a:solidFill>
                  <a:schemeClr val="tx1"/>
                </a:solidFill>
                <a:effectLst/>
                <a:latin typeface="+mn-lt"/>
                <a:ea typeface="+mn-ea"/>
                <a:cs typeface="+mn-cs"/>
              </a:rPr>
              <a:t> on helppoa ja loogista. </a:t>
            </a:r>
            <a:endParaRPr lang="fi-FI" sz="1200" i="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i-FI" sz="1200" i="0" kern="1200" noProof="0" dirty="0">
                <a:solidFill>
                  <a:schemeClr val="tx1"/>
                </a:solidFill>
                <a:effectLst/>
                <a:latin typeface="+mn-lt"/>
                <a:ea typeface="+mn-ea"/>
                <a:cs typeface="+mn-cs"/>
              </a:rPr>
              <a:t>Käytä yhteistyökumppaneita, jotka ”istuvat” esitykseesi: samantyylisten videoiden</a:t>
            </a:r>
            <a:r>
              <a:rPr lang="fi-FI" sz="1200" i="0" kern="1200" baseline="0" noProof="0" dirty="0">
                <a:solidFill>
                  <a:schemeClr val="tx1"/>
                </a:solidFill>
                <a:effectLst/>
                <a:latin typeface="+mn-lt"/>
                <a:ea typeface="+mn-ea"/>
                <a:cs typeface="+mn-cs"/>
              </a:rPr>
              <a:t> julkaisijoita tai julkaisijoita, joiden seuraajamäärät vastaavat omiasi</a:t>
            </a:r>
            <a:r>
              <a:rPr lang="fi-FI" sz="1200" i="0" kern="1200" noProof="0" dirty="0">
                <a:solidFill>
                  <a:schemeClr val="tx1"/>
                </a:solidFill>
                <a:effectLst/>
                <a:latin typeface="+mn-lt"/>
                <a:ea typeface="+mn-ea"/>
                <a:cs typeface="+mn-cs"/>
              </a:rPr>
              <a:t>.</a:t>
            </a:r>
            <a:br>
              <a:rPr lang="fi-FI" sz="1200" i="0" kern="1200" noProof="0" dirty="0">
                <a:solidFill>
                  <a:schemeClr val="tx1"/>
                </a:solidFill>
                <a:effectLst/>
                <a:latin typeface="+mn-lt"/>
                <a:ea typeface="+mn-ea"/>
                <a:cs typeface="+mn-cs"/>
              </a:rPr>
            </a:br>
            <a:endParaRPr lang="fi-FI"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68</a:t>
            </a:fld>
            <a:endParaRPr lang="nl-NL"/>
          </a:p>
        </p:txBody>
      </p:sp>
    </p:spTree>
    <p:extLst>
      <p:ext uri="{BB962C8B-B14F-4D97-AF65-F5344CB8AC3E}">
        <p14:creationId xmlns:p14="http://schemas.microsoft.com/office/powerpoint/2010/main" val="20959428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t>https://www.youtube.com/watch?feature=player_embedded&amp;v=YpKAtk5C0lM</a:t>
            </a:r>
          </a:p>
          <a:p>
            <a:endParaRPr lang="en-US" sz="1000" dirty="0"/>
          </a:p>
          <a:p>
            <a:r>
              <a:rPr lang="nl-NL" sz="1000" dirty="0"/>
              <a:t>https://www.youtube.com/nonprofits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69</a:t>
            </a:fld>
            <a:endParaRPr lang="nl-NL"/>
          </a:p>
        </p:txBody>
      </p:sp>
    </p:spTree>
    <p:extLst>
      <p:ext uri="{BB962C8B-B14F-4D97-AF65-F5344CB8AC3E}">
        <p14:creationId xmlns:p14="http://schemas.microsoft.com/office/powerpoint/2010/main" val="3128700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a:t>Question to the participants:</a:t>
            </a:r>
            <a:r>
              <a:rPr lang="en-US" sz="1000" b="1" u="sng" baseline="0" dirty="0"/>
              <a:t> how many Friends do you have on Facebook? How many posts do you post daily? And how many Likes do you give daily to posts by your friends?</a:t>
            </a:r>
            <a:endParaRPr lang="en-US" sz="1000" b="1" u="sng" dirty="0"/>
          </a:p>
          <a:p>
            <a:endParaRPr lang="en-US" sz="1000" u="sng" dirty="0"/>
          </a:p>
          <a:p>
            <a:r>
              <a:rPr lang="en-US" sz="1000" u="sng" dirty="0"/>
              <a:t>Explains the size and importance of Facebook on a global scale.</a:t>
            </a:r>
          </a:p>
          <a:p>
            <a:endParaRPr lang="en-US" sz="1000" u="sng" dirty="0"/>
          </a:p>
          <a:p>
            <a:r>
              <a:rPr lang="en-US" sz="1000" u="sng" dirty="0"/>
              <a:t>Inspires</a:t>
            </a:r>
            <a:r>
              <a:rPr lang="en-US" sz="1000" u="sng" baseline="0" dirty="0"/>
              <a:t> to approach the internet as a platform for inter-action and communication instead of sending information</a:t>
            </a:r>
          </a:p>
          <a:p>
            <a:endParaRPr lang="en-US" sz="1000" u="sng" baseline="0" dirty="0"/>
          </a:p>
          <a:p>
            <a:r>
              <a:rPr lang="en-US" sz="1000" u="sng" baseline="0" dirty="0"/>
              <a:t>Fail harder</a:t>
            </a:r>
            <a:endParaRPr lang="en-US"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70</a:t>
            </a:fld>
            <a:endParaRPr lang="nl-NL"/>
          </a:p>
        </p:txBody>
      </p:sp>
    </p:spTree>
    <p:extLst>
      <p:ext uri="{BB962C8B-B14F-4D97-AF65-F5344CB8AC3E}">
        <p14:creationId xmlns:p14="http://schemas.microsoft.com/office/powerpoint/2010/main" val="9811573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u="none" noProof="0" dirty="0"/>
              <a:t>Lisää vinkkejä:</a:t>
            </a:r>
          </a:p>
          <a:p>
            <a:pPr marL="171450" indent="-171450">
              <a:buFont typeface="Arial" panose="020B0604020202020204" pitchFamily="34" charset="0"/>
              <a:buChar char="•"/>
            </a:pPr>
            <a:r>
              <a:rPr lang="fi-FI" sz="1000" noProof="0" dirty="0"/>
              <a:t>Vähemmän</a:t>
            </a:r>
            <a:r>
              <a:rPr lang="fi-FI" sz="1000" baseline="0" noProof="0" dirty="0"/>
              <a:t> on enemmän.</a:t>
            </a:r>
            <a:endParaRPr lang="fi-FI" sz="1000" noProof="0" dirty="0"/>
          </a:p>
          <a:p>
            <a:pPr marL="171450" indent="-171450">
              <a:buFont typeface="Arial" panose="020B0604020202020204" pitchFamily="34" charset="0"/>
              <a:buChar char="•"/>
            </a:pPr>
            <a:r>
              <a:rPr lang="fi-FI" sz="1000" noProof="0" dirty="0"/>
              <a:t>Mitä</a:t>
            </a:r>
            <a:r>
              <a:rPr lang="fi-FI" sz="1000" baseline="0" noProof="0" dirty="0"/>
              <a:t> vähemmän vastapuhekirjoituksia, sitä tehokkaampi on niiden vaikutus. </a:t>
            </a:r>
            <a:endParaRPr lang="fi-FI" sz="1000" noProof="0" dirty="0"/>
          </a:p>
          <a:p>
            <a:pPr marL="171450" indent="-171450">
              <a:buFont typeface="Arial" panose="020B0604020202020204" pitchFamily="34" charset="0"/>
              <a:buChar char="•"/>
            </a:pPr>
            <a:r>
              <a:rPr lang="fi-FI" sz="1000" baseline="0" noProof="0" dirty="0"/>
              <a:t>Ytimekkäämmät kirjoitukset saavat paremman vastaanoton: korkeintaan 1–3 viestiä päivässä. </a:t>
            </a:r>
          </a:p>
          <a:p>
            <a:pPr marL="171450" indent="-171450">
              <a:buFont typeface="Arial" panose="020B0604020202020204" pitchFamily="34" charset="0"/>
              <a:buChar char="•"/>
            </a:pPr>
            <a:endParaRPr lang="fi-FI" sz="1000" baseline="0" noProof="0" dirty="0"/>
          </a:p>
          <a:p>
            <a:pPr marL="171450" indent="-171450">
              <a:buFont typeface="Arial" panose="020B0604020202020204" pitchFamily="34" charset="0"/>
              <a:buChar char="•"/>
            </a:pPr>
            <a:r>
              <a:rPr lang="fi-FI" sz="1000" noProof="0" dirty="0"/>
              <a:t>Ajankohtaisuus: mukauta viestisi,</a:t>
            </a:r>
            <a:r>
              <a:rPr lang="fi-FI" sz="1000" baseline="0" noProof="0" dirty="0"/>
              <a:t> kirjoituksesi ja kuvamateriaalisi oman yhteisösi tai ympäristösi ajankohtaisiin tapahtumiin tai perinteisten tiedotusvälineiden välittämiin tapahtumiin. </a:t>
            </a:r>
          </a:p>
          <a:p>
            <a:pPr marL="0" indent="0">
              <a:buFont typeface="Arial" panose="020B0604020202020204" pitchFamily="34" charset="0"/>
              <a:buNone/>
            </a:pPr>
            <a:endParaRPr lang="fi-FI" sz="1000" baseline="0" noProof="0" dirty="0"/>
          </a:p>
          <a:p>
            <a:pPr marL="171450" indent="-171450">
              <a:buFont typeface="Arial" panose="020B0604020202020204" pitchFamily="34" charset="0"/>
              <a:buChar char="•"/>
            </a:pPr>
            <a:r>
              <a:rPr lang="fi-FI" sz="1000" baseline="0" noProof="0" dirty="0"/>
              <a:t>Erota </a:t>
            </a:r>
            <a:r>
              <a:rPr lang="fi-FI" sz="1000" baseline="0" noProof="0" dirty="0" smtClean="0"/>
              <a:t>ilmainen näkyvyys </a:t>
            </a:r>
            <a:r>
              <a:rPr lang="fi-FI" sz="1000" baseline="0" noProof="0" dirty="0"/>
              <a:t>maksetusta näkyvyydestä (ks. Facebook-mainokset)</a:t>
            </a:r>
          </a:p>
          <a:p>
            <a:pPr marL="171450" indent="-171450">
              <a:buFont typeface="Arial" panose="020B0604020202020204" pitchFamily="34" charset="0"/>
              <a:buChar char="•"/>
            </a:pPr>
            <a:endParaRPr lang="fi-FI" sz="1000" baseline="0" noProof="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0" u="none" baseline="0" noProof="0" dirty="0"/>
              <a:t>Linkitä Facebook Instagramiin.</a:t>
            </a:r>
            <a:endParaRPr lang="fi-FI" sz="1000" b="0" u="none"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71</a:t>
            </a:fld>
            <a:endParaRPr lang="nl-NL"/>
          </a:p>
        </p:txBody>
      </p:sp>
    </p:spTree>
    <p:extLst>
      <p:ext uri="{BB962C8B-B14F-4D97-AF65-F5344CB8AC3E}">
        <p14:creationId xmlns:p14="http://schemas.microsoft.com/office/powerpoint/2010/main" val="879669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fi-FI" sz="1000" baseline="0" noProof="0" dirty="0">
                <a:latin typeface="Cambria"/>
              </a:rPr>
              <a:t>N</a:t>
            </a:r>
            <a:r>
              <a:rPr lang="fi-FI" sz="1000" baseline="0" noProof="0" dirty="0">
                <a:latin typeface="Calibri"/>
              </a:rPr>
              <a:t>ä</a:t>
            </a:r>
            <a:r>
              <a:rPr lang="fi-FI" sz="1000" baseline="0" noProof="0" dirty="0">
                <a:latin typeface="Cambria"/>
              </a:rPr>
              <a:t>iden kysymysten vastaukset muodostavat kampanjastrategiasi perusrungon.</a:t>
            </a:r>
            <a:endParaRPr lang="fi-FI" sz="1000" baseline="0" noProof="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t>Ne ohjaavat onnistuneen vaihtoehto- tai vastapropagandakampanjan valmisteluprosessia.</a:t>
            </a:r>
            <a:endParaRPr lang="fi-FI" sz="1000" baseline="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a:t>
            </a:fld>
            <a:endParaRPr lang="nl-NL"/>
          </a:p>
        </p:txBody>
      </p:sp>
    </p:spTree>
    <p:extLst>
      <p:ext uri="{BB962C8B-B14F-4D97-AF65-F5344CB8AC3E}">
        <p14:creationId xmlns:p14="http://schemas.microsoft.com/office/powerpoint/2010/main" val="25993504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fi-FI" sz="1000" b="1" baseline="0" noProof="0" dirty="0"/>
              <a:t>Erota orgaaninen näkyvyys maksetusta näkyvyydestä &gt; Facebookissa on useita välineitä, joiden avulla voit tavoittaa </a:t>
            </a:r>
            <a:r>
              <a:rPr lang="fi-FI" sz="1000" b="1" u="sng" baseline="0" noProof="0" dirty="0"/>
              <a:t>uutta</a:t>
            </a:r>
            <a:r>
              <a:rPr lang="fi-FI" sz="1000" b="1" baseline="0" noProof="0" dirty="0"/>
              <a:t> </a:t>
            </a:r>
            <a:r>
              <a:rPr lang="fi-FI" sz="1000" b="1" u="none" baseline="0" noProof="0" dirty="0"/>
              <a:t>yleisöä</a:t>
            </a:r>
            <a:r>
              <a:rPr lang="fi-FI" sz="1000" b="1" baseline="0" noProof="0" dirty="0"/>
              <a:t>. </a:t>
            </a:r>
            <a:endParaRPr lang="fi-FI" sz="1000" b="1" noProof="0" dirty="0"/>
          </a:p>
          <a:p>
            <a:endParaRPr lang="fi-FI" sz="1000" b="1" u="sng" kern="1200" noProof="0" dirty="0">
              <a:solidFill>
                <a:schemeClr val="tx1"/>
              </a:solidFill>
              <a:effectLst/>
              <a:latin typeface="+mn-lt"/>
              <a:ea typeface="+mn-ea"/>
              <a:cs typeface="+mn-cs"/>
            </a:endParaRPr>
          </a:p>
          <a:p>
            <a:r>
              <a:rPr lang="fi-FI" sz="1000" b="0" u="none" kern="1200" noProof="0" dirty="0">
                <a:solidFill>
                  <a:schemeClr val="tx1"/>
                </a:solidFill>
                <a:effectLst/>
                <a:latin typeface="+mn-lt"/>
                <a:ea typeface="+mn-ea"/>
                <a:cs typeface="+mn-cs"/>
              </a:rPr>
              <a:t>1. Facebook</a:t>
            </a:r>
            <a:r>
              <a:rPr lang="fi-FI" sz="1000" b="0" u="none" kern="1200" baseline="0" noProof="0" dirty="0">
                <a:solidFill>
                  <a:schemeClr val="tx1"/>
                </a:solidFill>
                <a:effectLst/>
                <a:latin typeface="+mn-lt"/>
                <a:ea typeface="+mn-ea"/>
                <a:cs typeface="+mn-cs"/>
              </a:rPr>
              <a:t>-mainokset voittoa tavoittelemattomille järjestöille</a:t>
            </a:r>
            <a:r>
              <a:rPr lang="fi-FI" sz="1000" b="0" u="none" kern="1200" noProof="0" dirty="0">
                <a:solidFill>
                  <a:schemeClr val="tx1"/>
                </a:solidFill>
                <a:effectLst/>
                <a:latin typeface="+mn-lt"/>
                <a:ea typeface="+mn-ea"/>
                <a:cs typeface="+mn-cs"/>
              </a:rPr>
              <a:t>: </a:t>
            </a:r>
            <a:r>
              <a:rPr lang="fi-FI" sz="1000" b="0" u="none" noProof="0" dirty="0"/>
              <a:t>https://nonprofits.fb.com/topic/ads/</a:t>
            </a:r>
          </a:p>
          <a:p>
            <a:r>
              <a:rPr lang="fi-FI" sz="1000" b="0" u="none" kern="1200" noProof="0" dirty="0">
                <a:solidFill>
                  <a:schemeClr val="tx1"/>
                </a:solidFill>
                <a:effectLst/>
                <a:latin typeface="+mn-lt"/>
                <a:ea typeface="+mn-ea"/>
                <a:cs typeface="+mn-cs"/>
              </a:rPr>
              <a:t>2. Facebookin pk-yrityssivulla esitellään</a:t>
            </a:r>
            <a:r>
              <a:rPr lang="fi-FI" sz="1000" b="0" u="none" kern="1200" baseline="0" noProof="0" dirty="0">
                <a:solidFill>
                  <a:schemeClr val="tx1"/>
                </a:solidFill>
                <a:effectLst/>
                <a:latin typeface="+mn-lt"/>
                <a:ea typeface="+mn-ea"/>
                <a:cs typeface="+mn-cs"/>
              </a:rPr>
              <a:t> </a:t>
            </a:r>
            <a:r>
              <a:rPr lang="fi-FI" sz="1000" kern="1200" noProof="0" dirty="0">
                <a:solidFill>
                  <a:schemeClr val="tx1"/>
                </a:solidFill>
                <a:effectLst/>
                <a:latin typeface="+mn-lt"/>
                <a:ea typeface="+mn-ea"/>
                <a:cs typeface="+mn-cs"/>
              </a:rPr>
              <a:t>Facebookissa käytössä olevat</a:t>
            </a:r>
            <a:r>
              <a:rPr lang="fi-FI" sz="1000" kern="1200" baseline="0" noProof="0" dirty="0">
                <a:solidFill>
                  <a:schemeClr val="tx1"/>
                </a:solidFill>
                <a:effectLst/>
                <a:latin typeface="+mn-lt"/>
                <a:ea typeface="+mn-ea"/>
                <a:cs typeface="+mn-cs"/>
              </a:rPr>
              <a:t> kampanjavälineet</a:t>
            </a:r>
            <a:r>
              <a:rPr lang="fi-FI" sz="1000" b="0" u="none" kern="1200" noProof="0" dirty="0">
                <a:solidFill>
                  <a:schemeClr val="tx1"/>
                </a:solidFill>
                <a:effectLst/>
                <a:latin typeface="+mn-lt"/>
                <a:ea typeface="+mn-ea"/>
                <a:cs typeface="+mn-cs"/>
              </a:rPr>
              <a:t>:</a:t>
            </a:r>
            <a:r>
              <a:rPr lang="fi-FI" sz="1000" b="0" u="none" kern="1200" baseline="0" noProof="0" dirty="0">
                <a:solidFill>
                  <a:schemeClr val="tx1"/>
                </a:solidFill>
                <a:effectLst/>
                <a:latin typeface="+mn-lt"/>
                <a:ea typeface="+mn-ea"/>
                <a:cs typeface="+mn-cs"/>
              </a:rPr>
              <a:t> </a:t>
            </a:r>
            <a:r>
              <a:rPr lang="fi-FI" sz="1000" u="sng" kern="1200" noProof="0" dirty="0">
                <a:solidFill>
                  <a:schemeClr val="tx1"/>
                </a:solidFill>
                <a:effectLst/>
                <a:latin typeface="+mn-lt"/>
                <a:ea typeface="+mn-ea"/>
                <a:cs typeface="+mn-cs"/>
                <a:hlinkClick r:id="rId3"/>
              </a:rPr>
              <a:t>https://www.facebook.com/blueprint?attachment_canonical_url=https%3A%2F%2Fwww.facebook.com%2Fblueprint</a:t>
            </a:r>
            <a:endParaRPr lang="fi-FI" sz="1000" kern="1200" noProof="0" dirty="0">
              <a:solidFill>
                <a:schemeClr val="tx1"/>
              </a:solidFill>
              <a:effectLst/>
              <a:latin typeface="+mn-lt"/>
              <a:ea typeface="+mn-ea"/>
              <a:cs typeface="+mn-cs"/>
            </a:endParaRPr>
          </a:p>
          <a:p>
            <a:r>
              <a:rPr lang="fi-FI" sz="1000" kern="1200" noProof="0" dirty="0">
                <a:solidFill>
                  <a:schemeClr val="tx1"/>
                </a:solidFill>
                <a:effectLst/>
                <a:latin typeface="+mn-lt"/>
                <a:ea typeface="+mn-ea"/>
                <a:cs typeface="+mn-cs"/>
              </a:rPr>
              <a:t> </a:t>
            </a:r>
          </a:p>
          <a:p>
            <a:r>
              <a:rPr lang="fi-FI" sz="1000" b="1" noProof="0" dirty="0"/>
              <a:t>Maksettujen mainosten</a:t>
            </a:r>
            <a:r>
              <a:rPr lang="fi-FI" sz="1000" b="1" baseline="0" noProof="0" dirty="0"/>
              <a:t> hyödyt</a:t>
            </a: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Löydät uusia kannattajia</a:t>
            </a:r>
            <a:r>
              <a:rPr lang="fi-FI" sz="1000" kern="1200" baseline="0" noProof="0" dirty="0">
                <a:solidFill>
                  <a:schemeClr val="tx1"/>
                </a:solidFill>
                <a:effectLst/>
                <a:latin typeface="+mn-lt"/>
                <a:ea typeface="+mn-ea"/>
                <a:cs typeface="+mn-cs"/>
              </a:rPr>
              <a:t> nykyisen seuraajakuntasi ulkopuolelta. </a:t>
            </a:r>
          </a:p>
          <a:p>
            <a:pPr marL="171450" lvl="0" indent="-171450">
              <a:buFont typeface="Arial" panose="020B0604020202020204" pitchFamily="34" charset="0"/>
              <a:buChar char="•"/>
            </a:pPr>
            <a:r>
              <a:rPr lang="fi-FI" sz="1000" kern="1200" baseline="0" noProof="0" dirty="0">
                <a:solidFill>
                  <a:schemeClr val="tx1"/>
                </a:solidFill>
                <a:effectLst/>
                <a:latin typeface="+mn-lt"/>
                <a:ea typeface="+mn-ea"/>
                <a:cs typeface="+mn-cs"/>
              </a:rPr>
              <a:t>Tavoitat nykyisten kannattajiesi kaltaisia ihmisiä. </a:t>
            </a: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Varmistat, että useampi kohdeyleisöösi kuuluva näkee tärkeän kirjoituksen. </a:t>
            </a: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Voit</a:t>
            </a:r>
            <a:r>
              <a:rPr lang="fi-FI" sz="1000" kern="1200" baseline="0" noProof="0" dirty="0">
                <a:solidFill>
                  <a:schemeClr val="tx1"/>
                </a:solidFill>
                <a:effectLst/>
                <a:latin typeface="+mn-lt"/>
                <a:ea typeface="+mn-ea"/>
                <a:cs typeface="+mn-cs"/>
              </a:rPr>
              <a:t> lähettää toimintakehotuksen ihmisille, jotka kuuluvat tiettyyn väestöryhmään, ovat kiinnostuneita tietyistä asioista tai käyttäytyvät tietyllä tavalla. </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Voit kehottaa tekemään jotakin, esim. käymään kotisivullasi tai liittymään</a:t>
            </a:r>
            <a:r>
              <a:rPr lang="fi-FI" sz="1000" kern="1200" baseline="0" noProof="0" dirty="0">
                <a:solidFill>
                  <a:schemeClr val="tx1"/>
                </a:solidFill>
                <a:effectLst/>
                <a:latin typeface="+mn-lt"/>
                <a:ea typeface="+mn-ea"/>
                <a:cs typeface="+mn-cs"/>
              </a:rPr>
              <a:t> </a:t>
            </a:r>
            <a:r>
              <a:rPr lang="fi-FI" sz="1000" kern="1200" noProof="0" dirty="0">
                <a:solidFill>
                  <a:schemeClr val="tx1"/>
                </a:solidFill>
                <a:effectLst/>
                <a:latin typeface="+mn-lt"/>
                <a:ea typeface="+mn-ea"/>
                <a:cs typeface="+mn-cs"/>
              </a:rPr>
              <a:t>sähköpostituslistallesi.</a:t>
            </a:r>
            <a:r>
              <a:rPr lang="fi-FI" sz="1000" kern="1200" baseline="0" noProof="0" dirty="0">
                <a:solidFill>
                  <a:schemeClr val="tx1"/>
                </a:solidFill>
                <a:effectLst/>
                <a:latin typeface="+mn-lt"/>
                <a:ea typeface="+mn-ea"/>
                <a:cs typeface="+mn-cs"/>
              </a:rPr>
              <a:t> </a:t>
            </a:r>
          </a:p>
          <a:p>
            <a:pPr marL="171450" lvl="0" indent="-171450">
              <a:buFont typeface="Arial" panose="020B0604020202020204" pitchFamily="34" charset="0"/>
              <a:buChar char="•"/>
            </a:pPr>
            <a:endParaRPr lang="fi-FI" sz="1000" noProof="0" dirty="0"/>
          </a:p>
          <a:p>
            <a:r>
              <a:rPr lang="fi-FI" sz="1000" kern="1200" noProof="0" dirty="0">
                <a:solidFill>
                  <a:schemeClr val="tx1"/>
                </a:solidFill>
                <a:effectLst/>
                <a:latin typeface="+mn-lt"/>
                <a:ea typeface="+mn-ea"/>
                <a:cs typeface="+mn-cs"/>
              </a:rPr>
              <a:t>Facebook-mainosten avulla voit tavoittaa </a:t>
            </a:r>
            <a:r>
              <a:rPr lang="fi-FI" sz="1000" u="sng" kern="1200" noProof="0" dirty="0">
                <a:solidFill>
                  <a:schemeClr val="tx1"/>
                </a:solidFill>
                <a:effectLst/>
                <a:latin typeface="+mn-lt"/>
                <a:ea typeface="+mn-ea"/>
                <a:cs typeface="+mn-cs"/>
              </a:rPr>
              <a:t>uusia</a:t>
            </a:r>
            <a:r>
              <a:rPr lang="fi-FI" sz="1000" kern="1200" noProof="0" dirty="0">
                <a:solidFill>
                  <a:schemeClr val="tx1"/>
                </a:solidFill>
                <a:effectLst/>
                <a:latin typeface="+mn-lt"/>
                <a:ea typeface="+mn-ea"/>
                <a:cs typeface="+mn-cs"/>
              </a:rPr>
              <a:t> Facebook-käyttäjiä,</a:t>
            </a:r>
            <a:r>
              <a:rPr lang="fi-FI" sz="1000" kern="1200" baseline="0" noProof="0" dirty="0">
                <a:solidFill>
                  <a:schemeClr val="tx1"/>
                </a:solidFill>
                <a:effectLst/>
                <a:latin typeface="+mn-lt"/>
                <a:ea typeface="+mn-ea"/>
                <a:cs typeface="+mn-cs"/>
              </a:rPr>
              <a:t> jotka saattavat olla kiinnostuneita organisaatiostasi</a:t>
            </a:r>
            <a:r>
              <a:rPr lang="fi-FI" sz="1000" kern="1200" noProof="0" dirty="0">
                <a:solidFill>
                  <a:schemeClr val="tx1"/>
                </a:solidFill>
                <a:effectLst/>
                <a:latin typeface="+mn-lt"/>
                <a:ea typeface="+mn-ea"/>
                <a:cs typeface="+mn-cs"/>
              </a:rPr>
              <a:t>.</a:t>
            </a:r>
          </a:p>
          <a:p>
            <a:r>
              <a:rPr lang="fi-FI" sz="1000" kern="1200" noProof="0" dirty="0">
                <a:solidFill>
                  <a:schemeClr val="tx1"/>
                </a:solidFill>
                <a:effectLst/>
                <a:latin typeface="+mn-lt"/>
                <a:ea typeface="+mn-ea"/>
                <a:cs typeface="+mn-cs"/>
              </a:rPr>
              <a:t>Facebook-mainokset</a:t>
            </a:r>
            <a:r>
              <a:rPr lang="fi-FI" sz="1000" kern="1200" baseline="0" noProof="0" dirty="0">
                <a:solidFill>
                  <a:schemeClr val="tx1"/>
                </a:solidFill>
                <a:effectLst/>
                <a:latin typeface="+mn-lt"/>
                <a:ea typeface="+mn-ea"/>
                <a:cs typeface="+mn-cs"/>
              </a:rPr>
              <a:t> ovat maksettuja sisältöilmoituksia Facebookissa</a:t>
            </a:r>
            <a:r>
              <a:rPr lang="fi-FI" sz="1000" kern="1200" noProof="0" dirty="0">
                <a:solidFill>
                  <a:schemeClr val="tx1"/>
                </a:solidFill>
                <a:effectLst/>
                <a:latin typeface="+mn-lt"/>
                <a:ea typeface="+mn-ea"/>
                <a:cs typeface="+mn-cs"/>
              </a:rPr>
              <a:t>. Ne ilmestyvät joko suoraan uutisiin tai sivun oikeaan laitaan. </a:t>
            </a:r>
          </a:p>
          <a:p>
            <a:r>
              <a:rPr lang="fi-FI" sz="1000" kern="1200" noProof="0" dirty="0">
                <a:solidFill>
                  <a:schemeClr val="tx1"/>
                </a:solidFill>
                <a:effectLst/>
                <a:latin typeface="+mn-lt"/>
                <a:ea typeface="+mn-ea"/>
                <a:cs typeface="+mn-cs"/>
              </a:rPr>
              <a:t>Mainokset</a:t>
            </a:r>
            <a:r>
              <a:rPr lang="fi-FI" sz="1000" kern="1200" baseline="0" noProof="0" dirty="0">
                <a:solidFill>
                  <a:schemeClr val="tx1"/>
                </a:solidFill>
                <a:effectLst/>
                <a:latin typeface="+mn-lt"/>
                <a:ea typeface="+mn-ea"/>
                <a:cs typeface="+mn-cs"/>
              </a:rPr>
              <a:t> ovat erityisen hyödyllisiä, jos haluat tavoittaa uusia Facebook-käyttäjiä tai kohdentaa viestisi tietyille yleisöille. Mainostamisen voi aloittaa jo viiden euron budjetilla.</a:t>
            </a:r>
            <a:endParaRPr lang="fi-FI" sz="1000" kern="1200" noProof="0" dirty="0">
              <a:solidFill>
                <a:schemeClr val="tx1"/>
              </a:solidFill>
              <a:effectLst/>
              <a:latin typeface="+mn-lt"/>
              <a:ea typeface="+mn-ea"/>
              <a:cs typeface="+mn-cs"/>
            </a:endParaRPr>
          </a:p>
          <a:p>
            <a:endParaRPr lang="fi-FI" sz="1000" kern="1200" noProof="0" dirty="0">
              <a:solidFill>
                <a:schemeClr val="tx1"/>
              </a:solidFill>
              <a:effectLst/>
              <a:latin typeface="+mn-lt"/>
              <a:ea typeface="+mn-ea"/>
              <a:cs typeface="+mn-cs"/>
            </a:endParaRPr>
          </a:p>
          <a:p>
            <a:r>
              <a:rPr lang="fi-FI" sz="1000" kern="1200" noProof="0" dirty="0">
                <a:solidFill>
                  <a:schemeClr val="tx1"/>
                </a:solidFill>
                <a:effectLst/>
                <a:latin typeface="+mn-lt"/>
                <a:ea typeface="+mn-ea"/>
                <a:cs typeface="+mn-cs"/>
              </a:rPr>
              <a:t>Miten</a:t>
            </a:r>
            <a:r>
              <a:rPr lang="fi-FI" sz="1000" kern="1200" baseline="0" noProof="0" dirty="0">
                <a:solidFill>
                  <a:schemeClr val="tx1"/>
                </a:solidFill>
                <a:effectLst/>
                <a:latin typeface="+mn-lt"/>
                <a:ea typeface="+mn-ea"/>
                <a:cs typeface="+mn-cs"/>
              </a:rPr>
              <a:t> voin hyödyntää mainoksia voittoa tavoittelemattomassa järjestössäni?</a:t>
            </a: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Löydät uusia kannattajia</a:t>
            </a:r>
            <a:r>
              <a:rPr lang="fi-FI" sz="1000" kern="1200" baseline="0" noProof="0" dirty="0">
                <a:solidFill>
                  <a:schemeClr val="tx1"/>
                </a:solidFill>
                <a:effectLst/>
                <a:latin typeface="+mn-lt"/>
                <a:ea typeface="+mn-ea"/>
                <a:cs typeface="+mn-cs"/>
              </a:rPr>
              <a:t> nykyisen seuraajakuntasi ulkopuolelta. </a:t>
            </a:r>
          </a:p>
          <a:p>
            <a:pPr marL="171450" lvl="0" indent="-171450">
              <a:buFont typeface="Arial" panose="020B0604020202020204" pitchFamily="34" charset="0"/>
              <a:buChar char="•"/>
            </a:pPr>
            <a:r>
              <a:rPr lang="fi-FI" sz="1000" kern="1200" baseline="0" noProof="0" dirty="0">
                <a:solidFill>
                  <a:schemeClr val="tx1"/>
                </a:solidFill>
                <a:effectLst/>
                <a:latin typeface="+mn-lt"/>
                <a:ea typeface="+mn-ea"/>
                <a:cs typeface="+mn-cs"/>
              </a:rPr>
              <a:t>Tavoitat nykyisten kannattajiesi kaltaisia ihmisiä. </a:t>
            </a: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Varmistat, että useampi kohdeyleisöösi kuuluva näkee tärkeän kirjoituksen. </a:t>
            </a: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Voit</a:t>
            </a:r>
            <a:r>
              <a:rPr lang="fi-FI" sz="1000" kern="1200" baseline="0" noProof="0" dirty="0">
                <a:solidFill>
                  <a:schemeClr val="tx1"/>
                </a:solidFill>
                <a:effectLst/>
                <a:latin typeface="+mn-lt"/>
                <a:ea typeface="+mn-ea"/>
                <a:cs typeface="+mn-cs"/>
              </a:rPr>
              <a:t> lähettää toimintakehotuksen ihmisille, jotka kuuluvat tiettyyn väestöryhmään, ovat kiinnostuneita tietyistä asioista tai käyttäytyvät tietyllä tavalla. </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Voit kehottaa tekemään jotakin, esim. käymään kotisivullasi tai liittymään</a:t>
            </a:r>
            <a:r>
              <a:rPr lang="fi-FI" sz="1000" kern="1200" baseline="0" noProof="0" dirty="0">
                <a:solidFill>
                  <a:schemeClr val="tx1"/>
                </a:solidFill>
                <a:effectLst/>
                <a:latin typeface="+mn-lt"/>
                <a:ea typeface="+mn-ea"/>
                <a:cs typeface="+mn-cs"/>
              </a:rPr>
              <a:t> </a:t>
            </a:r>
            <a:r>
              <a:rPr lang="fi-FI" sz="1000" kern="1200" noProof="0" dirty="0">
                <a:solidFill>
                  <a:schemeClr val="tx1"/>
                </a:solidFill>
                <a:effectLst/>
                <a:latin typeface="+mn-lt"/>
                <a:ea typeface="+mn-ea"/>
                <a:cs typeface="+mn-cs"/>
              </a:rPr>
              <a:t>sähköpostituslistallesi.</a:t>
            </a:r>
            <a:r>
              <a:rPr lang="fi-FI" sz="1000" kern="1200" baseline="0" noProof="0" dirty="0">
                <a:solidFill>
                  <a:schemeClr val="tx1"/>
                </a:solidFill>
                <a:effectLst/>
                <a:latin typeface="+mn-lt"/>
                <a:ea typeface="+mn-ea"/>
                <a:cs typeface="+mn-cs"/>
              </a:rPr>
              <a:t> </a:t>
            </a:r>
          </a:p>
          <a:p>
            <a:endParaRPr lang="fi-FI" sz="1000" kern="1200" noProof="0" dirty="0">
              <a:solidFill>
                <a:schemeClr val="tx1"/>
              </a:solidFill>
              <a:effectLst/>
              <a:latin typeface="+mn-lt"/>
              <a:ea typeface="+mn-ea"/>
              <a:cs typeface="+mn-cs"/>
            </a:endParaRPr>
          </a:p>
          <a:p>
            <a:r>
              <a:rPr lang="fi-FI" sz="1000" kern="1200" noProof="0" dirty="0">
                <a:solidFill>
                  <a:schemeClr val="tx1"/>
                </a:solidFill>
                <a:effectLst/>
                <a:latin typeface="+mn-lt"/>
                <a:ea typeface="+mn-ea"/>
                <a:cs typeface="+mn-cs"/>
              </a:rPr>
              <a:t>Miten mainos luodaan?</a:t>
            </a:r>
          </a:p>
          <a:p>
            <a:pPr marL="228600" indent="-228600">
              <a:buFont typeface="+mj-lt"/>
              <a:buAutoNum type="arabicPeriod"/>
            </a:pPr>
            <a:r>
              <a:rPr lang="fi-FI" sz="1000" kern="1200" noProof="0" dirty="0">
                <a:solidFill>
                  <a:schemeClr val="tx1"/>
                </a:solidFill>
                <a:effectLst/>
                <a:latin typeface="+mn-lt"/>
                <a:ea typeface="+mn-ea"/>
                <a:cs typeface="+mn-cs"/>
              </a:rPr>
              <a:t>Ensin on valittava tavoite,</a:t>
            </a:r>
            <a:r>
              <a:rPr lang="fi-FI" sz="1000" kern="1200" baseline="0" noProof="0" dirty="0">
                <a:solidFill>
                  <a:schemeClr val="tx1"/>
                </a:solidFill>
                <a:effectLst/>
                <a:latin typeface="+mn-lt"/>
                <a:ea typeface="+mn-ea"/>
                <a:cs typeface="+mn-cs"/>
              </a:rPr>
              <a:t> eli asia, jonka haluat saada aikaan</a:t>
            </a:r>
            <a:r>
              <a:rPr lang="fi-FI" sz="1000" kern="1200" noProof="0" dirty="0">
                <a:solidFill>
                  <a:schemeClr val="tx1"/>
                </a:solidFill>
                <a:effectLst/>
                <a:latin typeface="+mn-lt"/>
                <a:ea typeface="+mn-ea"/>
                <a:cs typeface="+mn-cs"/>
              </a:rPr>
              <a:t>.</a:t>
            </a:r>
            <a:r>
              <a:rPr lang="fi-FI" sz="1000" kern="1200" baseline="0" noProof="0" dirty="0">
                <a:solidFill>
                  <a:schemeClr val="tx1"/>
                </a:solidFill>
                <a:effectLst/>
                <a:latin typeface="+mn-lt"/>
                <a:ea typeface="+mn-ea"/>
                <a:cs typeface="+mn-cs"/>
              </a:rPr>
              <a:t> Tavoitteen valitseminen luo kampanjan, joka on mainosrakenteen ensimmäinen taso</a:t>
            </a:r>
            <a:r>
              <a:rPr lang="fi-FI" sz="1000" kern="1200" noProof="0" dirty="0">
                <a:solidFill>
                  <a:schemeClr val="tx1"/>
                </a:solidFill>
                <a:effectLst/>
                <a:latin typeface="+mn-lt"/>
                <a:ea typeface="+mn-ea"/>
                <a:cs typeface="+mn-cs"/>
              </a:rPr>
              <a:t>. </a:t>
            </a:r>
          </a:p>
          <a:p>
            <a:pPr marL="228600" indent="-228600">
              <a:buFont typeface="+mj-lt"/>
              <a:buAutoNum type="arabicPeriod"/>
            </a:pPr>
            <a:r>
              <a:rPr lang="fi-FI" sz="1000" kern="1200" noProof="0" dirty="0">
                <a:solidFill>
                  <a:schemeClr val="tx1"/>
                </a:solidFill>
                <a:effectLst/>
                <a:latin typeface="+mn-lt"/>
                <a:ea typeface="+mn-ea"/>
                <a:cs typeface="+mn-cs"/>
              </a:rPr>
              <a:t>Toiseksi</a:t>
            </a:r>
            <a:r>
              <a:rPr lang="fi-FI" sz="1000" kern="1200" baseline="0" noProof="0" dirty="0">
                <a:solidFill>
                  <a:schemeClr val="tx1"/>
                </a:solidFill>
                <a:effectLst/>
                <a:latin typeface="+mn-lt"/>
                <a:ea typeface="+mn-ea"/>
                <a:cs typeface="+mn-cs"/>
              </a:rPr>
              <a:t> on määriteltävä kohdeyleisö, päätettävä, missä mainokset näkyvät sekä valittava budjetti ja aikataulu. </a:t>
            </a:r>
            <a:r>
              <a:rPr lang="fi-FI" sz="1000" kern="1200" noProof="0" dirty="0">
                <a:solidFill>
                  <a:schemeClr val="tx1"/>
                </a:solidFill>
                <a:effectLst/>
                <a:latin typeface="+mn-lt"/>
                <a:ea typeface="+mn-ea"/>
                <a:cs typeface="+mn-cs"/>
              </a:rPr>
              <a:t>Kohdeyleisön voit valita esim. seuraavin perustein:</a:t>
            </a:r>
          </a:p>
          <a:p>
            <a:pPr marL="685800" lvl="1" indent="-228600">
              <a:buFont typeface="Arial" panose="020B0604020202020204" pitchFamily="34" charset="0"/>
              <a:buChar char="•"/>
            </a:pPr>
            <a:r>
              <a:rPr lang="fi-FI" sz="1000" kern="1200" noProof="0" dirty="0">
                <a:solidFill>
                  <a:schemeClr val="tx1"/>
                </a:solidFill>
                <a:effectLst/>
                <a:latin typeface="+mn-lt"/>
                <a:ea typeface="+mn-ea"/>
                <a:cs typeface="+mn-cs"/>
              </a:rPr>
              <a:t>Väestöryhmä: tavoitat</a:t>
            </a:r>
            <a:r>
              <a:rPr lang="fi-FI" sz="1000" kern="1200" baseline="0" noProof="0" dirty="0">
                <a:solidFill>
                  <a:schemeClr val="tx1"/>
                </a:solidFill>
                <a:effectLst/>
                <a:latin typeface="+mn-lt"/>
                <a:ea typeface="+mn-ea"/>
                <a:cs typeface="+mn-cs"/>
              </a:rPr>
              <a:t> ihmiset </a:t>
            </a:r>
            <a:r>
              <a:rPr lang="fi-FI" sz="1000" kern="1200" noProof="0" dirty="0">
                <a:solidFill>
                  <a:schemeClr val="tx1"/>
                </a:solidFill>
                <a:effectLst/>
                <a:latin typeface="+mn-lt"/>
                <a:ea typeface="+mn-ea"/>
                <a:cs typeface="+mn-cs"/>
              </a:rPr>
              <a:t>esim. iän, sukupuolen tai koulutustason mukaan</a:t>
            </a:r>
            <a:r>
              <a:rPr lang="fi-FI" sz="1000" kern="1200" baseline="0" noProof="0" dirty="0">
                <a:solidFill>
                  <a:schemeClr val="tx1"/>
                </a:solidFill>
                <a:effectLst/>
                <a:latin typeface="+mn-lt"/>
                <a:ea typeface="+mn-ea"/>
                <a:cs typeface="+mn-cs"/>
              </a:rPr>
              <a:t>.</a:t>
            </a:r>
            <a:endParaRPr lang="fi-FI" sz="1000" kern="1200" noProof="0" dirty="0">
              <a:solidFill>
                <a:schemeClr val="tx1"/>
              </a:solidFill>
              <a:effectLst/>
              <a:latin typeface="+mn-lt"/>
              <a:ea typeface="+mn-ea"/>
              <a:cs typeface="+mn-cs"/>
            </a:endParaRPr>
          </a:p>
          <a:p>
            <a:pPr marL="685800" lvl="1" indent="-228600">
              <a:buFont typeface="Arial" panose="020B0604020202020204" pitchFamily="34" charset="0"/>
              <a:buChar char="•"/>
            </a:pPr>
            <a:r>
              <a:rPr lang="fi-FI" sz="1000" kern="1200" noProof="0" dirty="0">
                <a:solidFill>
                  <a:schemeClr val="tx1"/>
                </a:solidFill>
                <a:effectLst/>
                <a:latin typeface="+mn-lt"/>
                <a:ea typeface="+mn-ea"/>
                <a:cs typeface="+mn-cs"/>
              </a:rPr>
              <a:t>Kiinnostuksen kohteet: tavoitat ihmiset, jotka ovat kiinnostuneita tietyistä asioista, joilla on tietty harrastus</a:t>
            </a:r>
            <a:r>
              <a:rPr lang="fi-FI" sz="1000" kern="1200" baseline="0" noProof="0" dirty="0">
                <a:solidFill>
                  <a:schemeClr val="tx1"/>
                </a:solidFill>
                <a:effectLst/>
                <a:latin typeface="+mn-lt"/>
                <a:ea typeface="+mn-ea"/>
                <a:cs typeface="+mn-cs"/>
              </a:rPr>
              <a:t> tai jotka pitävät tietyistä Facebook-sivuista. </a:t>
            </a:r>
            <a:endParaRPr lang="fi-FI" sz="1000" kern="1200" noProof="0" dirty="0">
              <a:solidFill>
                <a:schemeClr val="tx1"/>
              </a:solidFill>
              <a:effectLst/>
              <a:latin typeface="+mn-lt"/>
              <a:ea typeface="+mn-ea"/>
              <a:cs typeface="+mn-cs"/>
            </a:endParaRPr>
          </a:p>
          <a:p>
            <a:pPr marL="685800" lvl="1" indent="-228600">
              <a:buFont typeface="Arial" panose="020B0604020202020204" pitchFamily="34" charset="0"/>
              <a:buChar char="•"/>
            </a:pPr>
            <a:r>
              <a:rPr lang="fi-FI" sz="1000" kern="1200" noProof="0" dirty="0">
                <a:solidFill>
                  <a:schemeClr val="tx1"/>
                </a:solidFill>
                <a:effectLst/>
                <a:latin typeface="+mn-lt"/>
                <a:ea typeface="+mn-ea"/>
                <a:cs typeface="+mn-cs"/>
              </a:rPr>
              <a:t>Käyttäytyminen: valitset kohderyhmän ostokäyttäytymisen, laitteiden käytön tai muun</a:t>
            </a:r>
            <a:r>
              <a:rPr lang="fi-FI" sz="1000" kern="1200" baseline="0" noProof="0" dirty="0">
                <a:solidFill>
                  <a:schemeClr val="tx1"/>
                </a:solidFill>
                <a:effectLst/>
                <a:latin typeface="+mn-lt"/>
                <a:ea typeface="+mn-ea"/>
                <a:cs typeface="+mn-cs"/>
              </a:rPr>
              <a:t> toiminnan perusteella</a:t>
            </a:r>
            <a:r>
              <a:rPr lang="fi-FI" sz="1000" kern="1200" noProof="0" dirty="0">
                <a:solidFill>
                  <a:schemeClr val="tx1"/>
                </a:solidFill>
                <a:effectLst/>
                <a:latin typeface="+mn-lt"/>
                <a:ea typeface="+mn-ea"/>
                <a:cs typeface="+mn-cs"/>
              </a:rPr>
              <a:t>.</a:t>
            </a:r>
          </a:p>
          <a:p>
            <a:pPr marL="685800" lvl="1" indent="-228600">
              <a:buFont typeface="Arial" panose="020B0604020202020204" pitchFamily="34" charset="0"/>
              <a:buChar char="•"/>
            </a:pPr>
            <a:r>
              <a:rPr lang="fi-FI" sz="1000" kern="1200" noProof="0" dirty="0">
                <a:solidFill>
                  <a:schemeClr val="tx1"/>
                </a:solidFill>
                <a:effectLst/>
                <a:latin typeface="+mn-lt"/>
                <a:ea typeface="+mn-ea"/>
                <a:cs typeface="+mn-cs"/>
              </a:rPr>
              <a:t>Yhteydet: tavoitat tietyistä</a:t>
            </a:r>
            <a:r>
              <a:rPr lang="fi-FI" sz="1000" kern="1200" baseline="0" noProof="0" dirty="0">
                <a:solidFill>
                  <a:schemeClr val="tx1"/>
                </a:solidFill>
                <a:effectLst/>
                <a:latin typeface="+mn-lt"/>
                <a:ea typeface="+mn-ea"/>
                <a:cs typeface="+mn-cs"/>
              </a:rPr>
              <a:t> Facebook-sivuista pitävät ihmiset tai heidän kaverinsa</a:t>
            </a:r>
            <a:r>
              <a:rPr lang="fi-FI" sz="1000" kern="1200" noProof="0" dirty="0">
                <a:solidFill>
                  <a:schemeClr val="tx1"/>
                </a:solidFill>
                <a:effectLst/>
                <a:latin typeface="+mn-lt"/>
                <a:ea typeface="+mn-ea"/>
                <a:cs typeface="+mn-cs"/>
              </a:rPr>
              <a:t>. </a:t>
            </a:r>
          </a:p>
          <a:p>
            <a:pPr marL="685800" lvl="1" indent="-228600">
              <a:buFont typeface="Arial" panose="020B0604020202020204" pitchFamily="34" charset="0"/>
              <a:buChar char="•"/>
            </a:pPr>
            <a:endParaRPr lang="fi-FI" sz="1000" kern="1200" noProof="0" dirty="0">
              <a:solidFill>
                <a:schemeClr val="tx1"/>
              </a:solidFill>
              <a:effectLst/>
              <a:latin typeface="+mn-lt"/>
              <a:ea typeface="+mn-ea"/>
              <a:cs typeface="+mn-cs"/>
            </a:endParaRPr>
          </a:p>
          <a:p>
            <a:pPr marL="228600" indent="-228600">
              <a:buFont typeface="+mj-lt"/>
              <a:buAutoNum type="arabicPeriod"/>
            </a:pPr>
            <a:r>
              <a:rPr lang="fi-FI" sz="1000" kern="1200" noProof="0" dirty="0">
                <a:solidFill>
                  <a:schemeClr val="tx1"/>
                </a:solidFill>
                <a:effectLst/>
                <a:latin typeface="+mn-lt"/>
                <a:ea typeface="+mn-ea"/>
                <a:cs typeface="+mn-cs"/>
              </a:rPr>
              <a:t>Kolmanneksi on päätettävä, minkä sisällön katsojat näkevät.</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72</a:t>
            </a:fld>
            <a:endParaRPr lang="nl-NL"/>
          </a:p>
        </p:txBody>
      </p:sp>
    </p:spTree>
    <p:extLst>
      <p:ext uri="{BB962C8B-B14F-4D97-AF65-F5344CB8AC3E}">
        <p14:creationId xmlns:p14="http://schemas.microsoft.com/office/powerpoint/2010/main" val="19590464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73</a:t>
            </a:fld>
            <a:endParaRPr lang="nl-NL"/>
          </a:p>
        </p:txBody>
      </p:sp>
    </p:spTree>
    <p:extLst>
      <p:ext uri="{BB962C8B-B14F-4D97-AF65-F5344CB8AC3E}">
        <p14:creationId xmlns:p14="http://schemas.microsoft.com/office/powerpoint/2010/main" val="34352091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u="sng" noProof="0" dirty="0"/>
              <a:t>Question to participants:</a:t>
            </a:r>
            <a:r>
              <a:rPr lang="fi-FI" sz="1000" b="1" u="sng" baseline="0" noProof="0" dirty="0"/>
              <a:t> send out at tweet at – and check retweets in next break</a:t>
            </a:r>
          </a:p>
          <a:p>
            <a:endParaRPr lang="fi-FI" sz="1000" baseline="0" noProof="0" dirty="0"/>
          </a:p>
          <a:p>
            <a:r>
              <a:rPr lang="fi-FI" sz="1000" noProof="0" dirty="0"/>
              <a:t>“Extremists online shout loudly but are few - Civil society is speaking up” (Ääriliikkeiden edustajat huutavat verkossa kovaa, mutta heitä on vähän – Kansalaisyhteiskunta tuo esiin mielipitee</a:t>
            </a:r>
            <a:r>
              <a:rPr lang="fi-FI" sz="1000" baseline="0" noProof="0" dirty="0"/>
              <a:t>nsä) </a:t>
            </a:r>
            <a:r>
              <a:rPr lang="fi-FI" sz="1000" noProof="0" dirty="0"/>
              <a:t>&gt; #RANCSEP #EUINTERNETFORUM</a:t>
            </a:r>
          </a:p>
          <a:p>
            <a:endParaRPr lang="fi-FI"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fi-FI" sz="1000" noProof="0" dirty="0"/>
              <a:t>Opas:</a:t>
            </a:r>
            <a:r>
              <a:rPr lang="fi-FI" sz="1000" baseline="0" noProof="0" dirty="0"/>
              <a:t> </a:t>
            </a:r>
            <a:r>
              <a:rPr lang="fi-FI" sz="1000" noProof="0" dirty="0"/>
              <a:t>http://esmeefairbairn.org.uk/</a:t>
            </a:r>
          </a:p>
          <a:p>
            <a:endParaRPr lang="fi-FI" sz="1000" baseline="0" noProof="0" dirty="0"/>
          </a:p>
          <a:p>
            <a:pPr marL="171450" indent="-171450">
              <a:buFont typeface="Arial" panose="020B0604020202020204" pitchFamily="34" charset="0"/>
              <a:buChar char="•"/>
            </a:pPr>
            <a:r>
              <a:rPr lang="fi-FI" sz="1000" noProof="0" dirty="0"/>
              <a:t>Hyödynnä</a:t>
            </a:r>
            <a:r>
              <a:rPr lang="fi-FI" sz="1000" baseline="0" noProof="0" dirty="0"/>
              <a:t> myönteisyyden voimaa</a:t>
            </a:r>
            <a:r>
              <a:rPr lang="fi-FI" sz="1000" noProof="0" dirty="0"/>
              <a:t>.</a:t>
            </a:r>
          </a:p>
          <a:p>
            <a:pPr marL="171450" indent="-171450">
              <a:buFont typeface="Arial" panose="020B0604020202020204" pitchFamily="34" charset="0"/>
              <a:buChar char="•"/>
            </a:pPr>
            <a:r>
              <a:rPr lang="fi-FI" sz="1000" noProof="0" dirty="0"/>
              <a:t>Tärkeintä on tviitata oikealla hetkellä. Reagoi suoraan sekä itse järjestämiisi että muihin tapahtumiin. </a:t>
            </a:r>
          </a:p>
          <a:p>
            <a:pPr marL="171450" indent="-171450">
              <a:buFont typeface="Arial" panose="020B0604020202020204" pitchFamily="34" charset="0"/>
              <a:buChar char="•"/>
            </a:pPr>
            <a:r>
              <a:rPr lang="fi-FI" sz="1000" noProof="0" dirty="0"/>
              <a:t>Toisin kuin Facebookissa, Twitterissä kirjoitusten määrää</a:t>
            </a:r>
            <a:r>
              <a:rPr lang="fi-FI" sz="1000" baseline="0" noProof="0" dirty="0"/>
              <a:t> ei tarvitse rajoittaa</a:t>
            </a:r>
            <a:r>
              <a:rPr lang="fi-FI" sz="1000" noProof="0" dirty="0"/>
              <a:t>,</a:t>
            </a:r>
            <a:r>
              <a:rPr lang="fi-FI" sz="1000" baseline="0" noProof="0" dirty="0"/>
              <a:t> koska Twitter-aikajana uusiutuu hyvin nopeasti.</a:t>
            </a:r>
          </a:p>
          <a:p>
            <a:pPr marL="171450" indent="-171450">
              <a:buFont typeface="Arial" panose="020B0604020202020204" pitchFamily="34" charset="0"/>
              <a:buChar char="•"/>
            </a:pPr>
            <a:r>
              <a:rPr lang="fi-FI" sz="1000" baseline="0" noProof="0" dirty="0"/>
              <a:t>Tämän ansiosta voit myös kierrättää tviittejä ja muilla alustoilla julkaisemiasi kirjoituksia. </a:t>
            </a:r>
          </a:p>
          <a:p>
            <a:pPr marL="171450" indent="-171450">
              <a:buFont typeface="Arial" panose="020B0604020202020204" pitchFamily="34" charset="0"/>
              <a:buChar char="•"/>
            </a:pPr>
            <a:r>
              <a:rPr lang="fi-FI" sz="1000" baseline="0" noProof="0" dirty="0"/>
              <a:t>Voit myös kokeilla lähettämällä tviitin ja katsomalla vastaukset. </a:t>
            </a:r>
            <a:endParaRPr lang="fi-FI" sz="1000" noProof="0" dirty="0"/>
          </a:p>
          <a:p>
            <a:endParaRPr lang="fi-FI" sz="1000" noProof="0" dirty="0"/>
          </a:p>
          <a:p>
            <a:r>
              <a:rPr lang="fi-FI" sz="1000" noProof="0" dirty="0"/>
              <a:t>Kysymys ja vastaus -istunnot: esim. ”Vastaamme</a:t>
            </a:r>
            <a:r>
              <a:rPr lang="fi-FI" sz="1000" baseline="0" noProof="0" dirty="0"/>
              <a:t> mielellämme kysymyksiin </a:t>
            </a:r>
            <a:r>
              <a:rPr lang="fi-FI" sz="1000" noProof="0" dirty="0"/>
              <a:t>seuraavan tunnin ajan</a:t>
            </a:r>
            <a:r>
              <a:rPr lang="fi-FI" sz="1000" baseline="0" noProof="0" dirty="0"/>
              <a:t>.”</a:t>
            </a:r>
          </a:p>
          <a:p>
            <a:endParaRPr lang="fi-FI" sz="1000" baseline="0" noProof="0" dirty="0"/>
          </a:p>
          <a:p>
            <a:r>
              <a:rPr lang="fi-FI" sz="1000" baseline="0" noProof="0" dirty="0"/>
              <a:t>Esimerkkejä persoonallisesta kielestä: Met office ja Innocent Drinks</a:t>
            </a:r>
          </a:p>
          <a:p>
            <a:endParaRPr lang="fi-FI" sz="1000" baseline="0" noProof="0" dirty="0"/>
          </a:p>
          <a:p>
            <a:r>
              <a:rPr lang="fi-FI" sz="1000" baseline="0" noProof="0" dirty="0"/>
              <a:t>Esimerkki hetkeen tarttumisesta: Britain Tourist office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74</a:t>
            </a:fld>
            <a:endParaRPr lang="nl-NL"/>
          </a:p>
        </p:txBody>
      </p:sp>
    </p:spTree>
    <p:extLst>
      <p:ext uri="{BB962C8B-B14F-4D97-AF65-F5344CB8AC3E}">
        <p14:creationId xmlns:p14="http://schemas.microsoft.com/office/powerpoint/2010/main" val="41621955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75</a:t>
            </a:fld>
            <a:endParaRPr lang="nl-NL"/>
          </a:p>
        </p:txBody>
      </p:sp>
    </p:spTree>
    <p:extLst>
      <p:ext uri="{BB962C8B-B14F-4D97-AF65-F5344CB8AC3E}">
        <p14:creationId xmlns:p14="http://schemas.microsoft.com/office/powerpoint/2010/main" val="35775806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noProof="0" dirty="0"/>
              <a:t>Analytiikka</a:t>
            </a:r>
          </a:p>
          <a:p>
            <a:r>
              <a:rPr lang="fi-FI" sz="1000" noProof="0" dirty="0"/>
              <a:t>Oletko oikealla tiellä? Luetaanko sinua? Miten järjestömme menestyy verkossa? Kuka tuntee kotisivuni,</a:t>
            </a:r>
            <a:r>
              <a:rPr lang="fi-FI" sz="1000" baseline="0" noProof="0" dirty="0"/>
              <a:t> tviittini, mainokseni</a:t>
            </a:r>
            <a:r>
              <a:rPr lang="fi-FI" sz="1000" noProof="0" dirty="0"/>
              <a:t>?</a:t>
            </a:r>
          </a:p>
          <a:p>
            <a:r>
              <a:rPr lang="fi-FI" sz="1000" noProof="0" dirty="0"/>
              <a:t>Kaikilla</a:t>
            </a:r>
            <a:r>
              <a:rPr lang="fi-FI" sz="1000" baseline="0" noProof="0" dirty="0"/>
              <a:t> alustoilla on omat välineensä, joilla voit tarkistaa, kuinka paljon seuraajia, tykkäyksiä, postauksia ym. verkkotoimintasi on tuottanut. </a:t>
            </a:r>
          </a:p>
          <a:p>
            <a:endParaRPr lang="fi-FI" sz="1000" baseline="0" noProof="0" dirty="0"/>
          </a:p>
          <a:p>
            <a:r>
              <a:rPr lang="fi-FI" sz="1000" baseline="0" noProof="0" dirty="0"/>
              <a:t>HUOM. Nämä välineet on ensisijaisesti tarkoitettu kaupallisille asiakkaille, jotka tarvitsevat tietoa tuloista ja kohdeyleisöistä kaupallisia tuotteita tai palveluja varten. </a:t>
            </a:r>
          </a:p>
          <a:p>
            <a:endParaRPr lang="fi-FI" sz="1000" baseline="0" noProof="0" dirty="0"/>
          </a:p>
          <a:p>
            <a:r>
              <a:rPr lang="fi-FI" sz="1000" baseline="0" noProof="0" dirty="0"/>
              <a:t>Pariharjoitus: Etsikää Googlen, Facebookin ja Twitterin analytiikkasivut (Analytics).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76</a:t>
            </a:fld>
            <a:endParaRPr lang="nl-NL"/>
          </a:p>
        </p:txBody>
      </p:sp>
    </p:spTree>
    <p:extLst>
      <p:ext uri="{BB962C8B-B14F-4D97-AF65-F5344CB8AC3E}">
        <p14:creationId xmlns:p14="http://schemas.microsoft.com/office/powerpoint/2010/main" val="1632261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u="none" noProof="0" dirty="0"/>
              <a:t>Selitys</a:t>
            </a:r>
          </a:p>
          <a:p>
            <a:endParaRPr lang="fi-FI" sz="1000" b="1" u="sng" noProof="0" dirty="0"/>
          </a:p>
          <a:p>
            <a:pPr marL="171450" indent="-171450">
              <a:buFont typeface="Arial" panose="020B0604020202020204" pitchFamily="34" charset="0"/>
              <a:buChar char="•"/>
            </a:pPr>
            <a:r>
              <a:rPr lang="fi-FI" sz="1000" noProof="0" dirty="0"/>
              <a:t>Vastaaminen. Tämä edellyttää huolellista</a:t>
            </a:r>
            <a:r>
              <a:rPr lang="fi-FI" sz="1000" baseline="0" noProof="0" dirty="0"/>
              <a:t> valmistautumista sekä arviointia suhteessa kampanjan tavoitteeseen: edistääkö vastaaminen tavoitteen saavuttamista? Kuuluuko viestin lähettäjä kohdeyleisöösi tai sen ympäristöön?</a:t>
            </a:r>
          </a:p>
          <a:p>
            <a:pPr marL="171450" indent="-171450">
              <a:buFont typeface="Arial" panose="020B0604020202020204" pitchFamily="34" charset="0"/>
              <a:buChar char="•"/>
            </a:pPr>
            <a:r>
              <a:rPr lang="fi-FI" sz="1000" noProof="0" dirty="0"/>
              <a:t>Ilmiantaminen. Sekä Youtube, Twitter että Facebook</a:t>
            </a:r>
            <a:r>
              <a:rPr lang="fi-FI" sz="1000" baseline="0" noProof="0" dirty="0"/>
              <a:t> noudattavat vihapuheen ja väkivaltaisen ääri-ideologisen/terroristisen sisällön vastaista tiukkaa politiikkaa (yhteisönormit), ks. jäljempänä</a:t>
            </a:r>
            <a:r>
              <a:rPr lang="fi-FI" sz="1000" noProof="0" dirty="0"/>
              <a:t>. Lisäksi sovelletaan kyseisen maan lakia, ja tarvittaessa voit ottaa yhteyttä poliisiin</a:t>
            </a:r>
            <a:r>
              <a:rPr lang="fi-FI" sz="1000" baseline="0" noProof="0" dirty="0"/>
              <a:t>. </a:t>
            </a:r>
            <a:endParaRPr lang="fi-FI" sz="1000" noProof="0" dirty="0"/>
          </a:p>
          <a:p>
            <a:pPr marL="171450" indent="-171450">
              <a:buFont typeface="Arial" panose="020B0604020202020204" pitchFamily="34" charset="0"/>
              <a:buChar char="•"/>
            </a:pPr>
            <a:r>
              <a:rPr lang="fi-FI" sz="1000" noProof="0" dirty="0"/>
              <a:t>Jätä omaan arvoonsa. Jos viestiin ei reagoi</a:t>
            </a:r>
            <a:r>
              <a:rPr lang="fi-FI" sz="1000" baseline="0" noProof="0" dirty="0"/>
              <a:t> millään tavalla, se menettää merkityksensä.</a:t>
            </a:r>
          </a:p>
          <a:p>
            <a:pPr marL="171450" indent="-171450">
              <a:buFont typeface="Arial" panose="020B0604020202020204" pitchFamily="34" charset="0"/>
              <a:buChar char="•"/>
            </a:pPr>
            <a:r>
              <a:rPr lang="fi-FI" sz="1000" baseline="0" noProof="0" dirty="0"/>
              <a:t>Piilota. Voit myös piilottaa viestin muilta paitsi itseltäsi ja sen lähettäjältä, joka luulee, että muut edelleen näkevät hänen kirjoituksensa.</a:t>
            </a:r>
            <a:endParaRPr lang="fi-FI" sz="1000" noProof="0" dirty="0"/>
          </a:p>
          <a:p>
            <a:pPr marL="171450" indent="-171450">
              <a:buFont typeface="Arial" panose="020B0604020202020204" pitchFamily="34" charset="0"/>
              <a:buChar char="•"/>
            </a:pPr>
            <a:r>
              <a:rPr lang="fi-FI" sz="1000" noProof="0" dirty="0"/>
              <a:t>Estä, poista.</a:t>
            </a:r>
            <a:r>
              <a:rPr lang="fi-FI" sz="1000" baseline="0" noProof="0" dirty="0"/>
              <a:t> Voit estää kyseistä henkilöä enää kirjoittamasta sivullesi. </a:t>
            </a:r>
            <a:endParaRPr lang="fi-FI" sz="1000" noProof="0" dirty="0"/>
          </a:p>
          <a:p>
            <a:endParaRPr lang="fi-FI" sz="1000" noProof="0" dirty="0"/>
          </a:p>
          <a:p>
            <a:r>
              <a:rPr lang="fi-FI" sz="1000" noProof="0" dirty="0"/>
              <a:t>Miten ilmiantaminen</a:t>
            </a:r>
            <a:r>
              <a:rPr lang="fi-FI" sz="1000" baseline="0" noProof="0" dirty="0"/>
              <a:t> tapahtuu? </a:t>
            </a:r>
            <a:r>
              <a:rPr lang="fi-FI" sz="1000" noProof="0" dirty="0"/>
              <a:t>Ohjeet löytyvät alustojen</a:t>
            </a:r>
            <a:r>
              <a:rPr lang="fi-FI" sz="1000" baseline="0" noProof="0" dirty="0"/>
              <a:t> ilmiantamista koskevilta</a:t>
            </a:r>
            <a:r>
              <a:rPr lang="fi-FI" sz="1000" noProof="0" dirty="0"/>
              <a:t> sivuilta</a:t>
            </a:r>
            <a:r>
              <a:rPr lang="fi-FI" sz="1000" baseline="0" noProof="0" dirty="0"/>
              <a:t>:</a:t>
            </a:r>
          </a:p>
          <a:p>
            <a:r>
              <a:rPr lang="fi-FI" sz="1000" baseline="0" noProof="0" dirty="0"/>
              <a:t>Twitter &gt;</a:t>
            </a:r>
          </a:p>
          <a:p>
            <a:r>
              <a:rPr lang="fi-FI" sz="1000" baseline="0" noProof="0" dirty="0"/>
              <a:t>Facebook &gt; </a:t>
            </a:r>
          </a:p>
          <a:p>
            <a:r>
              <a:rPr lang="fi-FI" sz="1000" baseline="0" noProof="0" dirty="0"/>
              <a:t>Youtube &gt; </a:t>
            </a:r>
            <a:endParaRPr lang="fi-FI" sz="1000" noProof="0" dirty="0"/>
          </a:p>
          <a:p>
            <a:pPr marL="171450" indent="-171450">
              <a:buFont typeface="Arial" panose="020B0604020202020204" pitchFamily="34" charset="0"/>
              <a:buChar char="•"/>
            </a:pPr>
            <a:endParaRPr lang="fi-FI" sz="1000" noProof="0" dirty="0"/>
          </a:p>
          <a:p>
            <a:r>
              <a:rPr lang="fi-FI" sz="1000" noProof="0" dirty="0"/>
              <a:t>Alustojen taustalla olevat koneet tunnistavat usein automaattisesti</a:t>
            </a:r>
            <a:r>
              <a:rPr lang="fi-FI" sz="1000" baseline="0" noProof="0" dirty="0"/>
              <a:t> vihapuheen ja terroristisen sisällön.</a:t>
            </a:r>
            <a:endParaRPr lang="fi-FI" sz="1000" noProof="0" dirty="0"/>
          </a:p>
          <a:p>
            <a:r>
              <a:rPr lang="fi-FI" sz="1000" noProof="0" dirty="0"/>
              <a:t>Myös</a:t>
            </a:r>
            <a:r>
              <a:rPr lang="fi-FI" sz="1000" baseline="0" noProof="0" dirty="0"/>
              <a:t> k</a:t>
            </a:r>
            <a:r>
              <a:rPr lang="fi-FI" sz="1000" noProof="0" dirty="0"/>
              <a:t>äyttäjät</a:t>
            </a:r>
            <a:r>
              <a:rPr lang="fi-FI" sz="1000" baseline="0" noProof="0" dirty="0"/>
              <a:t> voivat ilmiantaa t</a:t>
            </a:r>
            <a:r>
              <a:rPr lang="fi-FI" sz="1000" noProof="0" dirty="0"/>
              <a:t>erroristisen sisällön ja</a:t>
            </a:r>
            <a:r>
              <a:rPr lang="fi-FI" sz="1000" baseline="0" noProof="0" dirty="0"/>
              <a:t> vihapuheen.</a:t>
            </a:r>
            <a:endParaRPr lang="fi-FI" sz="1000" noProof="0" dirty="0"/>
          </a:p>
          <a:p>
            <a:r>
              <a:rPr lang="fi-FI" sz="1000" noProof="0" dirty="0"/>
              <a:t>Ilmiantaminen</a:t>
            </a:r>
            <a:r>
              <a:rPr lang="fi-FI" sz="1000" baseline="0" noProof="0" dirty="0"/>
              <a:t> on mahdollista k</a:t>
            </a:r>
            <a:r>
              <a:rPr lang="fi-FI" sz="1000" noProof="0" dirty="0"/>
              <a:t>aikilla alustoilla.</a:t>
            </a:r>
            <a:endParaRPr lang="fi-FI" sz="1000" baseline="0" noProof="0" dirty="0"/>
          </a:p>
          <a:p>
            <a:r>
              <a:rPr lang="fi-FI" sz="1000" noProof="0" dirty="0"/>
              <a:t>Esimerkki:</a:t>
            </a:r>
            <a:r>
              <a:rPr lang="fi-FI" sz="1000" baseline="0" noProof="0" dirty="0"/>
              <a:t> </a:t>
            </a:r>
            <a:r>
              <a:rPr lang="fi-FI" sz="1000" noProof="0" dirty="0"/>
              <a:t>Facebookissa käyttäjät ilmiantavat 50 % terroristisesta sisällöstä</a:t>
            </a:r>
            <a:r>
              <a:rPr lang="fi-FI" sz="1000" baseline="0" noProof="0" dirty="0"/>
              <a:t>. Henkilöstö tarkistaa 50 % tästä ilmiannetusta sisällöstä. Loput tarkistetaan automaattisesti.</a:t>
            </a:r>
          </a:p>
          <a:p>
            <a:endParaRPr lang="fi-FI" sz="1000" baseline="0" noProof="0" dirty="0"/>
          </a:p>
          <a:p>
            <a:r>
              <a:rPr lang="fi-FI" sz="1000" baseline="0" noProof="0" dirty="0"/>
              <a:t>Kaikilla alustoilla on kuitenkin nähtävissä hieman kyseenalainen harmaa alue.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77</a:t>
            </a:fld>
            <a:endParaRPr lang="nl-NL"/>
          </a:p>
        </p:txBody>
      </p:sp>
    </p:spTree>
    <p:extLst>
      <p:ext uri="{BB962C8B-B14F-4D97-AF65-F5344CB8AC3E}">
        <p14:creationId xmlns:p14="http://schemas.microsoft.com/office/powerpoint/2010/main" val="16105163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US" sz="1000" u="sng" dirty="0">
                <a:hlinkClick r:id="rId3"/>
              </a:rPr>
              <a:t>http://www.strategicdialogue.org/wp-content/uploads/2016/06/OCCI-Counterspeech-Information-Pack-English.pdf</a:t>
            </a:r>
            <a:endParaRPr lang="nl-NL" sz="1000" dirty="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78</a:t>
            </a:fld>
            <a:endParaRPr lang="nl-NL"/>
          </a:p>
        </p:txBody>
      </p:sp>
    </p:spTree>
    <p:extLst>
      <p:ext uri="{BB962C8B-B14F-4D97-AF65-F5344CB8AC3E}">
        <p14:creationId xmlns:p14="http://schemas.microsoft.com/office/powerpoint/2010/main" val="3248724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dirty="0"/>
              <a:t>Institute of Strategic Dialogue ISD, 2016 </a:t>
            </a:r>
          </a:p>
          <a:p>
            <a:r>
              <a:rPr lang="en-US" sz="1000" dirty="0"/>
              <a:t>http://www.strategicdialogue.org/wp-content/uploads/2016/06/Counter-narrative-Handbook_1.pdf</a:t>
            </a:r>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79</a:t>
            </a:fld>
            <a:endParaRPr lang="nl-NL"/>
          </a:p>
        </p:txBody>
      </p:sp>
    </p:spTree>
    <p:extLst>
      <p:ext uri="{BB962C8B-B14F-4D97-AF65-F5344CB8AC3E}">
        <p14:creationId xmlns:p14="http://schemas.microsoft.com/office/powerpoint/2010/main" val="4984886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b="1" noProof="0" dirty="0"/>
              <a:t>www.counternarratives.org</a:t>
            </a:r>
          </a:p>
          <a:p>
            <a:r>
              <a:rPr lang="fi-FI" sz="1000" kern="1200" noProof="0" dirty="0">
                <a:solidFill>
                  <a:schemeClr val="tx1"/>
                </a:solidFill>
                <a:effectLst/>
                <a:latin typeface="+mn-lt"/>
                <a:ea typeface="+mn-ea"/>
                <a:cs typeface="+mn-cs"/>
              </a:rPr>
              <a:t>Sivustolla on välineitä vastapuheen</a:t>
            </a:r>
            <a:r>
              <a:rPr lang="fi-FI" sz="1000" kern="1200" baseline="0" noProof="0" dirty="0">
                <a:solidFill>
                  <a:schemeClr val="tx1"/>
                </a:solidFill>
                <a:effectLst/>
                <a:latin typeface="+mn-lt"/>
                <a:ea typeface="+mn-ea"/>
                <a:cs typeface="+mn-cs"/>
              </a:rPr>
              <a:t> sekä vaihtoehto- tai vastapropagandan laatimista varten. </a:t>
            </a:r>
          </a:p>
          <a:p>
            <a:endParaRPr lang="fi-FI" sz="1000" noProof="0" dirty="0"/>
          </a:p>
          <a:p>
            <a:r>
              <a:rPr lang="fi-FI" sz="1000" noProof="0" dirty="0"/>
              <a:t>Ilmainen opas</a:t>
            </a:r>
          </a:p>
          <a:p>
            <a:r>
              <a:rPr lang="fi-FI" sz="1000" noProof="0" dirty="0"/>
              <a:t>Perustietoa niille, joilla ei ole aiempaa kokemusta vastapropagandan laatimisesta. </a:t>
            </a:r>
          </a:p>
          <a:p>
            <a:r>
              <a:rPr lang="fi-FI" sz="1000" noProof="0" dirty="0"/>
              <a:t>Facebookin rahoittama ja Jigsaw’n (aiemmin Google Ideas) kanssa toteutetun pilottihankkeen</a:t>
            </a:r>
            <a:r>
              <a:rPr lang="fi-FI" sz="1000" baseline="0" noProof="0" dirty="0"/>
              <a:t> innoittama. </a:t>
            </a:r>
            <a:endParaRPr lang="fi-FI" sz="1000" noProof="0" dirty="0"/>
          </a:p>
          <a:p>
            <a:endParaRPr lang="fi-FI" sz="1000" kern="1200" noProof="0" dirty="0">
              <a:solidFill>
                <a:schemeClr val="tx1"/>
              </a:solidFill>
              <a:effectLst/>
              <a:latin typeface="+mn-lt"/>
              <a:ea typeface="+mn-ea"/>
              <a:cs typeface="+mn-cs"/>
            </a:endParaRPr>
          </a:p>
          <a:p>
            <a:r>
              <a:rPr lang="fi-FI" sz="1000" kern="1200" noProof="0" dirty="0">
                <a:solidFill>
                  <a:schemeClr val="tx1"/>
                </a:solidFill>
                <a:effectLst/>
                <a:latin typeface="+mn-lt"/>
                <a:ea typeface="+mn-ea"/>
                <a:cs typeface="+mn-cs"/>
              </a:rPr>
              <a:t>Linkki Facebookin pk-yrityssivulle, jolla esitellään Facebookissa käytössä olevat</a:t>
            </a:r>
            <a:r>
              <a:rPr lang="fi-FI" sz="1000" kern="1200" baseline="0" noProof="0" dirty="0">
                <a:solidFill>
                  <a:schemeClr val="tx1"/>
                </a:solidFill>
                <a:effectLst/>
                <a:latin typeface="+mn-lt"/>
                <a:ea typeface="+mn-ea"/>
                <a:cs typeface="+mn-cs"/>
              </a:rPr>
              <a:t> kampanjavälineet:</a:t>
            </a:r>
            <a:r>
              <a:rPr lang="fi-FI" sz="1000" kern="1200" noProof="0" dirty="0">
                <a:solidFill>
                  <a:schemeClr val="tx1"/>
                </a:solidFill>
                <a:effectLst/>
                <a:latin typeface="+mn-lt"/>
                <a:ea typeface="+mn-ea"/>
                <a:cs typeface="+mn-cs"/>
              </a:rPr>
              <a:t> </a:t>
            </a:r>
            <a:r>
              <a:rPr lang="fi-FI" sz="1000" u="sng" kern="1200" noProof="0" dirty="0">
                <a:solidFill>
                  <a:schemeClr val="tx1"/>
                </a:solidFill>
                <a:effectLst/>
                <a:latin typeface="+mn-lt"/>
                <a:ea typeface="+mn-ea"/>
                <a:cs typeface="+mn-cs"/>
                <a:hlinkClick r:id="rId3"/>
              </a:rPr>
              <a:t>https://www.facebook.com/blueprint?attachment_canonical_url=https%3A%2F%2Fwww.facebook.com%2Fblueprint</a:t>
            </a:r>
            <a:endParaRPr lang="fi-FI" sz="1000" kern="1200" noProof="0" dirty="0">
              <a:solidFill>
                <a:schemeClr val="tx1"/>
              </a:solidFill>
              <a:effectLst/>
              <a:latin typeface="+mn-lt"/>
              <a:ea typeface="+mn-ea"/>
              <a:cs typeface="+mn-cs"/>
            </a:endParaRPr>
          </a:p>
          <a:p>
            <a:r>
              <a:rPr lang="fi-FI" sz="1000" kern="1200" noProof="0" dirty="0">
                <a:solidFill>
                  <a:schemeClr val="tx1"/>
                </a:solidFill>
                <a:effectLst/>
                <a:latin typeface="+mn-lt"/>
                <a:ea typeface="+mn-ea"/>
                <a:cs typeface="+mn-cs"/>
              </a:rPr>
              <a:t> </a:t>
            </a:r>
          </a:p>
          <a:p>
            <a:r>
              <a:rPr lang="fi-FI" sz="1000" kern="1200" noProof="0" dirty="0">
                <a:solidFill>
                  <a:schemeClr val="tx1"/>
                </a:solidFill>
                <a:effectLst/>
                <a:latin typeface="+mn-lt"/>
                <a:ea typeface="+mn-ea"/>
                <a:cs typeface="+mn-cs"/>
              </a:rPr>
              <a:t>Facebookin Online Civil Courage -hankkeen 10-sivuinen pienoisopas vastapuheen käyttämisestä verkossa (saatavana englanniksi, ranskaksi ja saksaksi):</a:t>
            </a:r>
          </a:p>
          <a:p>
            <a:r>
              <a:rPr lang="fi-FI" sz="1000" u="sng" kern="1200" noProof="0" dirty="0">
                <a:solidFill>
                  <a:schemeClr val="tx1"/>
                </a:solidFill>
                <a:effectLst/>
                <a:latin typeface="+mn-lt"/>
                <a:ea typeface="+mn-ea"/>
                <a:cs typeface="+mn-cs"/>
                <a:hlinkClick r:id="rId4"/>
              </a:rPr>
              <a:t>http://www.strategicdialogue.org/wp-content/uploads/2016/06/OCCI-Counterspeech-Information-Pack-English.pdf</a:t>
            </a:r>
            <a:endParaRPr lang="fi-FI" sz="1000" kern="1200" noProof="0" dirty="0">
              <a:solidFill>
                <a:schemeClr val="tx1"/>
              </a:solidFill>
              <a:effectLst/>
              <a:latin typeface="+mn-lt"/>
              <a:ea typeface="+mn-ea"/>
              <a:cs typeface="+mn-cs"/>
            </a:endParaRPr>
          </a:p>
          <a:p>
            <a:r>
              <a:rPr lang="fi-FI" sz="1000" kern="1200" noProof="0" dirty="0">
                <a:solidFill>
                  <a:schemeClr val="tx1"/>
                </a:solidFill>
                <a:effectLst/>
                <a:latin typeface="+mn-lt"/>
                <a:ea typeface="+mn-ea"/>
                <a:cs typeface="+mn-cs"/>
              </a:rPr>
              <a:t> </a:t>
            </a:r>
          </a:p>
          <a:p>
            <a:r>
              <a:rPr lang="fi-FI" sz="1000" kern="1200" noProof="0" dirty="0">
                <a:solidFill>
                  <a:schemeClr val="tx1"/>
                </a:solidFill>
                <a:effectLst/>
                <a:latin typeface="+mn-lt"/>
                <a:ea typeface="+mn-ea"/>
                <a:cs typeface="+mn-cs"/>
              </a:rPr>
              <a:t>Vastapropagandan seurannan ja arvioinnin</a:t>
            </a:r>
            <a:r>
              <a:rPr lang="fi-FI" sz="1000" kern="1200" baseline="0" noProof="0" dirty="0">
                <a:solidFill>
                  <a:schemeClr val="tx1"/>
                </a:solidFill>
                <a:effectLst/>
                <a:latin typeface="+mn-lt"/>
                <a:ea typeface="+mn-ea"/>
                <a:cs typeface="+mn-cs"/>
              </a:rPr>
              <a:t> käsikirja</a:t>
            </a:r>
            <a:r>
              <a:rPr lang="fi-FI" sz="1000" kern="1200" noProof="0" dirty="0">
                <a:solidFill>
                  <a:schemeClr val="tx1"/>
                </a:solidFill>
                <a:effectLst/>
                <a:latin typeface="+mn-lt"/>
                <a:ea typeface="+mn-ea"/>
                <a:cs typeface="+mn-cs"/>
              </a:rPr>
              <a:t>:</a:t>
            </a:r>
          </a:p>
          <a:p>
            <a:r>
              <a:rPr lang="fi-FI" sz="1000" u="sng" kern="1200" noProof="0" dirty="0">
                <a:solidFill>
                  <a:schemeClr val="tx1"/>
                </a:solidFill>
                <a:effectLst/>
                <a:latin typeface="+mn-lt"/>
                <a:ea typeface="+mn-ea"/>
                <a:cs typeface="+mn-cs"/>
                <a:hlinkClick r:id="rId5"/>
              </a:rPr>
              <a:t>http://www.strategicdialogue.org/wp-content/uploads/2016/12/CN-Monitoring-and-Evaluation-Handbook.pdf</a:t>
            </a:r>
            <a:endParaRPr lang="fi-FI" sz="1000" kern="1200" noProof="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80</a:t>
            </a:fld>
            <a:endParaRPr lang="nl-NL"/>
          </a:p>
        </p:txBody>
      </p:sp>
    </p:spTree>
    <p:extLst>
      <p:ext uri="{BB962C8B-B14F-4D97-AF65-F5344CB8AC3E}">
        <p14:creationId xmlns:p14="http://schemas.microsoft.com/office/powerpoint/2010/main" val="29598718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See</a:t>
            </a:r>
            <a:r>
              <a:rPr lang="en-US" baseline="0" dirty="0"/>
              <a:t> next slide for overview of links</a:t>
            </a:r>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81</a:t>
            </a:fld>
            <a:endParaRPr lang="nl-NL"/>
          </a:p>
        </p:txBody>
      </p:sp>
    </p:spTree>
    <p:extLst>
      <p:ext uri="{BB962C8B-B14F-4D97-AF65-F5344CB8AC3E}">
        <p14:creationId xmlns:p14="http://schemas.microsoft.com/office/powerpoint/2010/main" val="840032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nl-NL"/>
              <a:t>8</a:t>
            </a:r>
          </a:p>
        </p:txBody>
      </p:sp>
    </p:spTree>
    <p:extLst>
      <p:ext uri="{BB962C8B-B14F-4D97-AF65-F5344CB8AC3E}">
        <p14:creationId xmlns:p14="http://schemas.microsoft.com/office/powerpoint/2010/main" val="634591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i-FI" sz="1000" noProof="0" dirty="0"/>
              <a:t>Tämä</a:t>
            </a:r>
            <a:r>
              <a:rPr lang="fi-FI" sz="1000" baseline="0" noProof="0" dirty="0"/>
              <a:t> luettelo välineitä, luentoja ja oppaita koskevista linkeistä lähetetään Word-muodossa kaikille osallistujille. </a:t>
            </a:r>
            <a:endParaRPr lang="fi-FI"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82</a:t>
            </a:fld>
            <a:endParaRPr lang="nl-NL"/>
          </a:p>
        </p:txBody>
      </p:sp>
    </p:spTree>
    <p:extLst>
      <p:ext uri="{BB962C8B-B14F-4D97-AF65-F5344CB8AC3E}">
        <p14:creationId xmlns:p14="http://schemas.microsoft.com/office/powerpoint/2010/main" val="19702063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83</a:t>
            </a:fld>
            <a:endParaRPr lang="nl-NL"/>
          </a:p>
        </p:txBody>
      </p:sp>
    </p:spTree>
    <p:extLst>
      <p:ext uri="{BB962C8B-B14F-4D97-AF65-F5344CB8AC3E}">
        <p14:creationId xmlns:p14="http://schemas.microsoft.com/office/powerpoint/2010/main" val="35775806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84</a:t>
            </a:fld>
            <a:endParaRPr lang="nl-NL"/>
          </a:p>
        </p:txBody>
      </p:sp>
    </p:spTree>
    <p:extLst>
      <p:ext uri="{BB962C8B-B14F-4D97-AF65-F5344CB8AC3E}">
        <p14:creationId xmlns:p14="http://schemas.microsoft.com/office/powerpoint/2010/main" val="34900614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fi-FI" sz="1000" baseline="0" noProof="0" dirty="0"/>
              <a:t>Jokaisen kampanjan keskiössä on toimintakehotus. Kampanjalla halutaan saada ihmiset aloittamaan (tai lopettamaan) jokin toiminta. </a:t>
            </a:r>
          </a:p>
          <a:p>
            <a:pPr marL="628650" lvl="1" indent="-171450">
              <a:buFont typeface="Arial" panose="020B0604020202020204" pitchFamily="34" charset="0"/>
              <a:buChar char="•"/>
            </a:pPr>
            <a:r>
              <a:rPr lang="fi-FI" sz="1000" kern="1200" noProof="0" dirty="0">
                <a:solidFill>
                  <a:schemeClr val="tx1"/>
                </a:solidFill>
                <a:effectLst/>
                <a:latin typeface="+mn-lt"/>
                <a:ea typeface="+mn-ea"/>
                <a:cs typeface="+mn-cs"/>
              </a:rPr>
              <a:t>Jos ihminen on hyvin vihainen tai järkyttynyt siitä, että shiiat</a:t>
            </a:r>
            <a:r>
              <a:rPr lang="fi-FI" sz="1000" kern="1200" baseline="0" noProof="0" dirty="0">
                <a:solidFill>
                  <a:schemeClr val="tx1"/>
                </a:solidFill>
                <a:effectLst/>
                <a:latin typeface="+mn-lt"/>
                <a:ea typeface="+mn-ea"/>
                <a:cs typeface="+mn-cs"/>
              </a:rPr>
              <a:t> tappavat sunneja Syyriassa tai pelkää pakolaistulvaa, ei auta, että hänelle sanotaan ”olet väärässä, älä ajattele noin”</a:t>
            </a:r>
            <a:r>
              <a:rPr lang="fi-FI" sz="1000" kern="1200" noProof="0" dirty="0">
                <a:solidFill>
                  <a:schemeClr val="tx1"/>
                </a:solidFill>
                <a:effectLst/>
                <a:latin typeface="+mn-lt"/>
                <a:ea typeface="+mn-ea"/>
                <a:cs typeface="+mn-cs"/>
              </a:rPr>
              <a:t>. </a:t>
            </a:r>
          </a:p>
          <a:p>
            <a:pPr marL="628650" lvl="1" indent="-171450">
              <a:buFont typeface="Arial" panose="020B0604020202020204" pitchFamily="34" charset="0"/>
              <a:buChar char="•"/>
            </a:pPr>
            <a:r>
              <a:rPr lang="fi-FI" sz="1000" kern="1200" noProof="0" dirty="0">
                <a:solidFill>
                  <a:schemeClr val="tx1"/>
                </a:solidFill>
                <a:effectLst/>
                <a:latin typeface="+mn-lt"/>
                <a:ea typeface="+mn-ea"/>
                <a:cs typeface="+mn-cs"/>
              </a:rPr>
              <a:t>Toimintakehotuksen tarkoituksena on kanavoida viha tai muut tunteet johonkin tulokselliseen toimintaan sekä</a:t>
            </a:r>
            <a:r>
              <a:rPr lang="fi-FI" sz="1000" kern="1200" baseline="0" noProof="0" dirty="0">
                <a:solidFill>
                  <a:schemeClr val="tx1"/>
                </a:solidFill>
                <a:effectLst/>
                <a:latin typeface="+mn-lt"/>
                <a:ea typeface="+mn-ea"/>
                <a:cs typeface="+mn-cs"/>
              </a:rPr>
              <a:t> osoittaa kohdeyleisölle, että he voivat tehdä jotakin konkreettista</a:t>
            </a:r>
            <a:r>
              <a:rPr lang="fi-FI" sz="1000" kern="1200" noProof="0" dirty="0">
                <a:solidFill>
                  <a:schemeClr val="tx1"/>
                </a:solidFill>
                <a:effectLst/>
                <a:latin typeface="+mn-lt"/>
                <a:ea typeface="+mn-ea"/>
                <a:cs typeface="+mn-cs"/>
              </a:rPr>
              <a:t>.</a:t>
            </a:r>
          </a:p>
          <a:p>
            <a:pPr marL="628650" lvl="1" indent="-171450">
              <a:buFont typeface="Arial" panose="020B0604020202020204" pitchFamily="34" charset="0"/>
              <a:buChar char="•"/>
            </a:pPr>
            <a:r>
              <a:rPr lang="fi-FI" sz="1000" kern="1200" noProof="0" dirty="0">
                <a:solidFill>
                  <a:schemeClr val="tx1"/>
                </a:solidFill>
                <a:effectLst/>
                <a:latin typeface="+mn-lt"/>
                <a:ea typeface="+mn-ea"/>
                <a:cs typeface="+mn-cs"/>
              </a:rPr>
              <a:t>Näiden konkreettisten toimien suunnittelu ei ole helppoa, mutta ne ovat tärkeitä, jotta kampanjallasi olisi vaikutusta. </a:t>
            </a:r>
          </a:p>
          <a:p>
            <a:pPr marL="0" indent="0">
              <a:buFont typeface="Arial" panose="020B0604020202020204" pitchFamily="34" charset="0"/>
              <a:buNone/>
            </a:pPr>
            <a:endParaRPr lang="fi-FI" sz="1000" baseline="0" noProof="0" dirty="0"/>
          </a:p>
          <a:p>
            <a:pPr marL="171450" indent="-171450">
              <a:buFont typeface="Arial" panose="020B0604020202020204" pitchFamily="34" charset="0"/>
              <a:buChar char="•"/>
            </a:pPr>
            <a:r>
              <a:rPr lang="fi-FI" sz="1000" baseline="0" noProof="0" dirty="0"/>
              <a:t>Ihmiset aktivoituvat usein aluksi verkossa, esim. uudelleentviittaamalla tai tykkäämällä Facebook-postauksesta. </a:t>
            </a:r>
          </a:p>
          <a:p>
            <a:pPr marL="171450" indent="-171450">
              <a:buFont typeface="Arial" panose="020B0604020202020204" pitchFamily="34" charset="0"/>
              <a:buChar char="•"/>
            </a:pPr>
            <a:r>
              <a:rPr lang="fi-FI" sz="1000" baseline="0" noProof="0" dirty="0"/>
              <a:t>Tämä saattaa johtaa muunlaiseen osallistumiseen (organisaation toimintaan osallistuminen tai verkon ulkopuolinen yhteydenotto).</a:t>
            </a:r>
          </a:p>
          <a:p>
            <a:pPr marL="0" indent="0">
              <a:buFont typeface="Arial" panose="020B0604020202020204" pitchFamily="34" charset="0"/>
              <a:buNone/>
            </a:pPr>
            <a:endParaRPr lang="fi-FI" sz="1000" baseline="0" noProof="0" dirty="0"/>
          </a:p>
          <a:p>
            <a:pPr marL="0" indent="0">
              <a:buFont typeface="Arial" panose="020B0604020202020204" pitchFamily="34" charset="0"/>
              <a:buNone/>
            </a:pPr>
            <a:r>
              <a:rPr lang="fi-FI" sz="1000" baseline="0" noProof="0" dirty="0"/>
              <a:t>Osa kohdeyleisöstä saattaa noudattaa toimintakehotusta, mutta osa saattaa reagoida odottamattomalla tai ei-toivotulla tavalla. Kaikilla verkkotapahtumilla on verkon ulkopuolisia seurauksia, mikä on erittäin tärkeää ottaa huomioon kampanjastrategiaa laadittaessa. Tähän on ainakin kolme syytä:</a:t>
            </a:r>
          </a:p>
          <a:p>
            <a:pPr marL="685800" lvl="1" indent="-228600">
              <a:buFont typeface="+mj-lt"/>
              <a:buAutoNum type="arabicPeriod"/>
            </a:pPr>
            <a:r>
              <a:rPr lang="fi-FI" sz="1000" baseline="0" noProof="0" dirty="0"/>
              <a:t>Haluttu reaktio</a:t>
            </a:r>
          </a:p>
          <a:p>
            <a:pPr marL="1143000" lvl="2" indent="-228600">
              <a:buFont typeface="Arial" panose="020B0604020202020204" pitchFamily="34" charset="0"/>
              <a:buChar char="•"/>
            </a:pPr>
            <a:r>
              <a:rPr lang="fi-FI" sz="1000" baseline="0" noProof="0" dirty="0"/>
              <a:t>Ihmiset saattavat reagoida myönteisesti toimintakehotukseen ja haluta tehdä jotakin ”tosielämässä”, esimerkiksi ryhtyä organisaation vapaaehtoistyöntekijäksi tai pyytää siltä tukea tai lisätietoa. </a:t>
            </a:r>
          </a:p>
          <a:p>
            <a:pPr marL="1143000" lvl="2" indent="-228600">
              <a:buFont typeface="Arial" panose="020B0604020202020204" pitchFamily="34" charset="0"/>
              <a:buChar char="•"/>
            </a:pPr>
            <a:r>
              <a:rPr lang="fi-FI" sz="1000" baseline="0" noProof="0" dirty="0"/>
              <a:t>Onko organisaatiosi varautunut vastaamaan tällaisiin reaktioihin? </a:t>
            </a:r>
          </a:p>
          <a:p>
            <a:pPr marL="1143000" lvl="2" indent="-228600">
              <a:buFont typeface="Arial" panose="020B0604020202020204" pitchFamily="34" charset="0"/>
              <a:buChar char="•"/>
            </a:pPr>
            <a:r>
              <a:rPr lang="fi-FI" sz="1000" baseline="0" noProof="0" dirty="0"/>
              <a:t>Vastaako joku puhelimeen? </a:t>
            </a:r>
          </a:p>
          <a:p>
            <a:pPr marL="1143000" lvl="2" indent="-228600">
              <a:buFont typeface="Arial" panose="020B0604020202020204" pitchFamily="34" charset="0"/>
              <a:buChar char="•"/>
            </a:pPr>
            <a:r>
              <a:rPr lang="fi-FI" sz="1000" baseline="0" noProof="0" dirty="0"/>
              <a:t>Vastaako joku sähköposteihin ja Facebook-postauksiin?</a:t>
            </a:r>
          </a:p>
          <a:p>
            <a:pPr marL="685800" lvl="1" indent="-228600">
              <a:buFont typeface="+mj-lt"/>
              <a:buAutoNum type="arabicPeriod"/>
            </a:pPr>
            <a:r>
              <a:rPr lang="fi-FI" sz="1000" baseline="0" noProof="0" dirty="0"/>
              <a:t>Kriittinen tai kielteinen reaktio</a:t>
            </a:r>
          </a:p>
          <a:p>
            <a:pPr marL="1143000" lvl="2" indent="-228600">
              <a:buFont typeface="Arial" panose="020B0604020202020204" pitchFamily="34" charset="0"/>
              <a:buChar char="•"/>
            </a:pPr>
            <a:r>
              <a:rPr lang="fi-FI" sz="1000" baseline="0" noProof="0" dirty="0"/>
              <a:t>Erilaiset vastustajat saattavat reagoida verkkokampanjaan esimerkiksi kritisoimalla sen kirjoituksia, sättimällä sen aihetunnisteita tai levittämällä internetissä (vääriä) kielteisiä tietoja kyseisestä organisaatiosta. </a:t>
            </a:r>
          </a:p>
          <a:p>
            <a:pPr marL="1143000" lvl="2" indent="-228600">
              <a:buFont typeface="Arial" panose="020B0604020202020204" pitchFamily="34" charset="0"/>
              <a:buChar char="•"/>
            </a:pPr>
            <a:r>
              <a:rPr lang="fi-FI" sz="1000" baseline="0" noProof="0" dirty="0"/>
              <a:t>Miten tällaisiin reaktioihin vastataan? </a:t>
            </a:r>
          </a:p>
          <a:p>
            <a:pPr marL="1143000" lvl="2" indent="-228600">
              <a:buFont typeface="Arial" panose="020B0604020202020204" pitchFamily="34" charset="0"/>
              <a:buChar char="•"/>
            </a:pPr>
            <a:r>
              <a:rPr lang="fi-FI" sz="1000" baseline="0" noProof="0" dirty="0"/>
              <a:t>Vastaatko kommentteihin vai sivuutatko ne?</a:t>
            </a:r>
          </a:p>
          <a:p>
            <a:pPr marL="1143000" lvl="2" indent="-228600">
              <a:buFont typeface="Arial" panose="020B0604020202020204" pitchFamily="34" charset="0"/>
              <a:buChar char="•"/>
            </a:pPr>
            <a:r>
              <a:rPr lang="fi-FI" sz="1000" baseline="0" noProof="0" dirty="0"/>
              <a:t>Onko tarkistettu, että faktat ja luvut pitävät paikkansa? Kyetäänkö ”vaihtoehtoiset faktat” torjumaan? </a:t>
            </a:r>
          </a:p>
          <a:p>
            <a:pPr marL="1143000" lvl="2" indent="-228600">
              <a:buFont typeface="Arial" panose="020B0604020202020204" pitchFamily="34" charset="0"/>
              <a:buChar char="•"/>
            </a:pPr>
            <a:r>
              <a:rPr lang="fi-FI" sz="1000" baseline="0" noProof="0" dirty="0"/>
              <a:t>Aloitatko keskustelun vai estätkö kyseisen henkilön? </a:t>
            </a:r>
          </a:p>
          <a:p>
            <a:pPr marL="1143000" lvl="2" indent="-228600">
              <a:buFont typeface="Arial" panose="020B0604020202020204" pitchFamily="34" charset="0"/>
              <a:buChar char="•"/>
            </a:pPr>
            <a:r>
              <a:rPr lang="fi-FI" sz="1000" baseline="0" noProof="0" dirty="0"/>
              <a:t>Suhtaudutko eri tavoin kohdeyleisön jäseniin, heitä ympäröiviin henkilöihin ja ulkopuolisiin, jotka eivät liity kampanjatavoitteisiin?</a:t>
            </a:r>
          </a:p>
          <a:p>
            <a:pPr marL="685800" lvl="1" indent="-228600">
              <a:buFont typeface="+mj-lt"/>
              <a:buAutoNum type="arabicPeriod"/>
            </a:pPr>
            <a:r>
              <a:rPr lang="fi-FI" sz="1000" baseline="0" noProof="0" dirty="0"/>
              <a:t>Sanallinen/fyysinen uhkaus/väkivalta</a:t>
            </a:r>
          </a:p>
          <a:p>
            <a:pPr marL="1143000" lvl="2" indent="-228600">
              <a:buFont typeface="Arial" panose="020B0604020202020204" pitchFamily="34" charset="0"/>
              <a:buChar char="•"/>
            </a:pPr>
            <a:r>
              <a:rPr lang="fi-FI" sz="1000" baseline="0" noProof="0" dirty="0"/>
              <a:t>Joissakin tapauksissa verkkokampanjaan saatetaan reagoida sanallisin ja/tai fyysisin uhkauksin ja/tai väkivallalla.</a:t>
            </a:r>
          </a:p>
          <a:p>
            <a:pPr marL="1143000" lvl="2" indent="-228600">
              <a:buFont typeface="Arial" panose="020B0604020202020204" pitchFamily="34" charset="0"/>
              <a:buChar char="•"/>
            </a:pPr>
            <a:r>
              <a:rPr lang="fi-FI" sz="1000" baseline="0" noProof="0" dirty="0"/>
              <a:t>Voidaanko ennen kampanjan aloittamista tehdä riskiarviointi?</a:t>
            </a:r>
          </a:p>
          <a:p>
            <a:pPr marL="1143000" lvl="2" indent="-228600">
              <a:buFont typeface="Arial" panose="020B0604020202020204" pitchFamily="34" charset="0"/>
              <a:buChar char="•"/>
            </a:pPr>
            <a:r>
              <a:rPr lang="fi-FI" sz="1000" baseline="0" noProof="0" dirty="0"/>
              <a:t>Miten työntekijöitä ja vapaaehtoisia valmennetaan?</a:t>
            </a:r>
          </a:p>
          <a:p>
            <a:pPr marL="1143000" lvl="2" indent="-228600">
              <a:buFont typeface="Arial" panose="020B0604020202020204" pitchFamily="34" charset="0"/>
              <a:buChar char="•"/>
            </a:pPr>
            <a:r>
              <a:rPr lang="fi-FI" sz="1000" baseline="0" noProof="0" dirty="0"/>
              <a:t>Voidaanko sinut ja kollegasi jäljittää internetin kautta? Mitä sähköpostiosoitteita käytätte? </a:t>
            </a:r>
          </a:p>
          <a:p>
            <a:pPr marL="1143000" lvl="2" indent="-228600">
              <a:buFont typeface="Arial" panose="020B0604020202020204" pitchFamily="34" charset="0"/>
              <a:buChar char="•"/>
            </a:pPr>
            <a:r>
              <a:rPr lang="fi-FI" sz="1000" baseline="0" noProof="0" dirty="0"/>
              <a:t>Voidaanko organisaation Facebook- tai Twitter-tilin taustalla olevat nimet jäljittää? Mitkä ne ovat?</a:t>
            </a:r>
          </a:p>
          <a:p>
            <a:pPr marL="1143000" lvl="2" indent="-228600">
              <a:buFont typeface="Arial" panose="020B0604020202020204" pitchFamily="34" charset="0"/>
              <a:buChar char="•"/>
            </a:pPr>
            <a:r>
              <a:rPr lang="fi-FI" sz="1000" baseline="0" noProof="0" dirty="0"/>
              <a:t>Osaatko ilmiantaa vihapuheen?</a:t>
            </a:r>
          </a:p>
          <a:p>
            <a:pPr marL="0" lvl="0" indent="0">
              <a:buFont typeface="Arial" panose="020B0604020202020204" pitchFamily="34" charset="0"/>
              <a:buNone/>
            </a:pPr>
            <a:endParaRPr lang="en-US"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85</a:t>
            </a:fld>
            <a:endParaRPr lang="nl-NL"/>
          </a:p>
        </p:txBody>
      </p:sp>
    </p:spTree>
    <p:extLst>
      <p:ext uri="{BB962C8B-B14F-4D97-AF65-F5344CB8AC3E}">
        <p14:creationId xmlns:p14="http://schemas.microsoft.com/office/powerpoint/2010/main" val="19280492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kern="1200" noProof="0" dirty="0">
                <a:solidFill>
                  <a:schemeClr val="tx1"/>
                </a:solidFill>
                <a:effectLst/>
                <a:latin typeface="+mn-lt"/>
                <a:ea typeface="+mn-ea"/>
                <a:cs typeface="+mn-cs"/>
              </a:rPr>
              <a:t>Kunkin toimintasuunnitelman SWOT-analyysi (vahvuudet,</a:t>
            </a:r>
            <a:r>
              <a:rPr lang="fi-FI" sz="1000" b="1" kern="1200" baseline="0" noProof="0" dirty="0">
                <a:solidFill>
                  <a:schemeClr val="tx1"/>
                </a:solidFill>
                <a:effectLst/>
                <a:latin typeface="+mn-lt"/>
                <a:ea typeface="+mn-ea"/>
                <a:cs typeface="+mn-cs"/>
              </a:rPr>
              <a:t> heikkoudet, mahdollisuudet, uhkat</a:t>
            </a:r>
            <a:r>
              <a:rPr lang="fi-FI" sz="1000" b="1" kern="1200" noProof="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kern="1200" noProof="0" dirty="0">
                <a:solidFill>
                  <a:schemeClr val="tx1"/>
                </a:solidFill>
                <a:effectLst/>
                <a:latin typeface="+mn-lt"/>
                <a:ea typeface="+mn-ea"/>
                <a:cs typeface="+mn-cs"/>
              </a:rPr>
              <a:t>Päivän loppupuolella</a:t>
            </a:r>
            <a:r>
              <a:rPr lang="fi-FI" sz="1000" kern="1200" baseline="0" noProof="0" dirty="0">
                <a:solidFill>
                  <a:schemeClr val="tx1"/>
                </a:solidFill>
                <a:effectLst/>
                <a:latin typeface="+mn-lt"/>
                <a:ea typeface="+mn-ea"/>
                <a:cs typeface="+mn-cs"/>
              </a:rPr>
              <a:t> osallistujat voivat esitellä omat toimintasuunnitelmansa. </a:t>
            </a:r>
            <a:r>
              <a:rPr lang="fi-FI" sz="1000" kern="1200" baseline="0" noProof="0" dirty="0" smtClean="0">
                <a:solidFill>
                  <a:schemeClr val="tx1"/>
                </a:solidFill>
                <a:effectLst/>
                <a:latin typeface="+mn-lt"/>
                <a:ea typeface="+mn-ea"/>
                <a:cs typeface="+mn-cs"/>
              </a:rPr>
              <a:t>Neljässä </a:t>
            </a:r>
            <a:r>
              <a:rPr lang="fi-FI" sz="1000" kern="1200" baseline="0" noProof="0" dirty="0" err="1" smtClean="0">
                <a:solidFill>
                  <a:schemeClr val="tx1"/>
                </a:solidFill>
                <a:effectLst/>
                <a:latin typeface="+mn-lt"/>
                <a:ea typeface="+mn-ea"/>
                <a:cs typeface="+mn-cs"/>
              </a:rPr>
              <a:t>SWOT-roolissa</a:t>
            </a:r>
            <a:r>
              <a:rPr lang="fi-FI" sz="1000" kern="1200" baseline="0" noProof="0" smtClean="0">
                <a:solidFill>
                  <a:schemeClr val="tx1"/>
                </a:solidFill>
                <a:effectLst/>
                <a:latin typeface="+mn-lt"/>
                <a:ea typeface="+mn-ea"/>
                <a:cs typeface="+mn-cs"/>
              </a:rPr>
              <a:t> esiintyvät </a:t>
            </a:r>
            <a:r>
              <a:rPr lang="fi-FI" sz="1000" kern="1200" baseline="0" noProof="0" dirty="0">
                <a:solidFill>
                  <a:schemeClr val="tx1"/>
                </a:solidFill>
                <a:effectLst/>
                <a:latin typeface="+mn-lt"/>
                <a:ea typeface="+mn-ea"/>
                <a:cs typeface="+mn-cs"/>
              </a:rPr>
              <a:t>yleisö ja koulutusasiantuntijat kommentoivat suunnitelman vahvuuksia ja heikkouksia, esim. lähitulevaisuuden ajankohtaisen tapahtuman (vaikkapa uskonnollinen pyhä) tarjoamia mahdollisuuksia, mahdollisia rahoituslähteitä sekä tiettyjä ilmaisia verkkovälineitä tai suhteita yksityissektoriin, joita kannattaa hyödyntää. Uhkat: miten toteutan merkityksellisiä toimia, miten varmistan rahoituksen jatkuvuuden, miten saan kansalaisjärjestön muun henkilöstön mukaan?</a:t>
            </a:r>
            <a:endParaRPr lang="fi-FI" sz="1000" kern="1200" noProof="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86</a:t>
            </a:fld>
            <a:endParaRPr lang="nl-NL"/>
          </a:p>
        </p:txBody>
      </p:sp>
    </p:spTree>
    <p:extLst>
      <p:ext uri="{BB962C8B-B14F-4D97-AF65-F5344CB8AC3E}">
        <p14:creationId xmlns:p14="http://schemas.microsoft.com/office/powerpoint/2010/main" val="23820716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000" noProof="0" dirty="0">
                <a:latin typeface="+mn-lt"/>
              </a:rPr>
              <a:t>Pohtikaa pareittain organisaationne laatua suhteessa vastapropagandaanne: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latin typeface="+mn-lt"/>
              </a:rPr>
              <a:t>Mitä uutta oivalsitte tänään?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latin typeface="+mn-lt"/>
              </a:rPr>
              <a:t>Miten</a:t>
            </a:r>
            <a:r>
              <a:rPr lang="fi-FI" sz="1000" baseline="0" noProof="0" dirty="0">
                <a:latin typeface="+mn-lt"/>
              </a:rPr>
              <a:t> hyödynnätte tätä uutta tietoa? </a:t>
            </a:r>
            <a:endParaRPr lang="fi-FI" sz="1000" noProof="0" dirty="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latin typeface="+mn-lt"/>
              </a:rPr>
              <a:t>Oletteko valmiit</a:t>
            </a:r>
            <a:r>
              <a:rPr lang="fi-FI" sz="1000" baseline="0" noProof="0" dirty="0">
                <a:latin typeface="+mn-lt"/>
              </a:rPr>
              <a:t> aloittamaan tehokkaan verkkokampanjan suunnittelun</a:t>
            </a:r>
            <a:r>
              <a:rPr lang="fi-FI" sz="1000" noProof="0" dirty="0">
                <a:latin typeface="+mn-lt"/>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latin typeface="+mn-lt"/>
              </a:rPr>
              <a:t>Mitä tarvitsette</a:t>
            </a:r>
            <a:r>
              <a:rPr lang="fi-FI" sz="1000" baseline="0" noProof="0" dirty="0">
                <a:latin typeface="+mn-lt"/>
              </a:rPr>
              <a:t> lisää</a:t>
            </a:r>
            <a:r>
              <a:rPr lang="fi-FI" sz="1000" noProof="0" dirty="0">
                <a:latin typeface="+mn-lt"/>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latin typeface="+mn-lt"/>
              </a:rPr>
              <a:t>Kuka voisi auttaa teitä?</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000" noProof="0" dirty="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noProof="0" dirty="0">
                <a:latin typeface="+mn-lt"/>
              </a:rPr>
              <a:t>Voitte arvioida yksinkertaisen</a:t>
            </a:r>
            <a:r>
              <a:rPr lang="fi-FI" sz="1000" baseline="0" noProof="0" dirty="0">
                <a:latin typeface="+mn-lt"/>
              </a:rPr>
              <a:t> SWOT-analyysin avulla, minkälainen ulkopuolinen asiantuntemus olisi hyödyksi organisaatiollenne.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aseline="0" noProof="0" dirty="0">
                <a:latin typeface="+mn-lt"/>
              </a:rPr>
              <a:t>Tämä on lähtökohta mahdollisten kumppanien etsimiselle. Ne voivat olla muita kansalaisjärjestöjä tai esim. markkinointitoimistoja.</a:t>
            </a:r>
            <a:endParaRPr lang="fi-FI" sz="1000" noProof="0" dirty="0">
              <a:latin typeface="+mn-lt"/>
            </a:endParaRPr>
          </a:p>
          <a:p>
            <a:pPr marL="0" indent="0">
              <a:buFont typeface="Arial" panose="020B0604020202020204" pitchFamily="34" charset="0"/>
              <a:buNone/>
            </a:pPr>
            <a:endParaRPr lang="nl-NL" sz="100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87</a:t>
            </a:fld>
            <a:endParaRPr lang="nl-NL"/>
          </a:p>
        </p:txBody>
      </p:sp>
    </p:spTree>
    <p:extLst>
      <p:ext uri="{BB962C8B-B14F-4D97-AF65-F5344CB8AC3E}">
        <p14:creationId xmlns:p14="http://schemas.microsoft.com/office/powerpoint/2010/main" val="25518600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88</a:t>
            </a:fld>
            <a:endParaRPr lang="nl-NL"/>
          </a:p>
        </p:txBody>
      </p:sp>
    </p:spTree>
    <p:extLst>
      <p:ext uri="{BB962C8B-B14F-4D97-AF65-F5344CB8AC3E}">
        <p14:creationId xmlns:p14="http://schemas.microsoft.com/office/powerpoint/2010/main" val="29655782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89</a:t>
            </a:fld>
            <a:endParaRPr lang="nl-NL"/>
          </a:p>
        </p:txBody>
      </p:sp>
    </p:spTree>
    <p:extLst>
      <p:ext uri="{BB962C8B-B14F-4D97-AF65-F5344CB8AC3E}">
        <p14:creationId xmlns:p14="http://schemas.microsoft.com/office/powerpoint/2010/main" val="364421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fi-FI" sz="1000" b="1" kern="1200" noProof="0" dirty="0">
                <a:solidFill>
                  <a:schemeClr val="tx1"/>
                </a:solidFill>
                <a:effectLst/>
                <a:latin typeface="+mn-lt"/>
                <a:ea typeface="+mn-ea"/>
                <a:cs typeface="+mn-cs"/>
              </a:rPr>
              <a:t>Ohjelma aiheittain</a:t>
            </a:r>
            <a:endParaRPr lang="fi-FI" sz="1000" kern="1200" noProof="0" dirty="0">
              <a:solidFill>
                <a:schemeClr val="tx1"/>
              </a:solidFill>
              <a:effectLst/>
              <a:latin typeface="+mn-lt"/>
              <a:ea typeface="+mn-ea"/>
              <a:cs typeface="+mn-cs"/>
            </a:endParaRPr>
          </a:p>
          <a:p>
            <a:pPr marL="0" indent="0">
              <a:buFont typeface="Arial" panose="020B0604020202020204" pitchFamily="34" charset="0"/>
              <a:buNone/>
            </a:pPr>
            <a:endParaRPr lang="fi-FI" sz="1000" b="1" kern="1200" noProof="0" dirty="0">
              <a:solidFill>
                <a:schemeClr val="tx1"/>
              </a:solidFill>
              <a:effectLst/>
              <a:latin typeface="+mn-lt"/>
              <a:ea typeface="+mn-ea"/>
              <a:cs typeface="+mn-cs"/>
            </a:endParaRPr>
          </a:p>
          <a:p>
            <a:pPr marL="0" indent="0">
              <a:buFont typeface="Arial" panose="020B0604020202020204" pitchFamily="34" charset="0"/>
              <a:buNone/>
            </a:pPr>
            <a:r>
              <a:rPr lang="fi-FI" sz="1000" b="1" kern="1200" noProof="0" dirty="0">
                <a:solidFill>
                  <a:schemeClr val="tx1"/>
                </a:solidFill>
                <a:effectLst/>
                <a:latin typeface="+mn-lt"/>
                <a:ea typeface="+mn-ea"/>
                <a:cs typeface="+mn-cs"/>
              </a:rPr>
              <a:t>Taustaa</a:t>
            </a: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GAMMMA-malli</a:t>
            </a: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V</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kivaltaisten </a:t>
            </a:r>
            <a:r>
              <a:rPr lang="fi-FI" sz="1000" kern="1200" noProof="0" dirty="0">
                <a:solidFill>
                  <a:schemeClr val="tx1"/>
                </a:solidFill>
                <a:effectLst/>
                <a:latin typeface="Calibri"/>
                <a:ea typeface="+mn-ea"/>
                <a:cs typeface="+mn-cs"/>
              </a:rPr>
              <a:t>ää</a:t>
            </a:r>
            <a:r>
              <a:rPr lang="fi-FI" sz="1000" kern="1200" noProof="0" dirty="0">
                <a:solidFill>
                  <a:schemeClr val="tx1"/>
                </a:solidFill>
                <a:effectLst/>
                <a:latin typeface="Cambria"/>
                <a:ea typeface="+mn-ea"/>
                <a:cs typeface="+mn-cs"/>
              </a:rPr>
              <a:t>riliikkeiden ja terroristien viestit</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Vaihtoehto- ja vastapropaganda verkossa</a:t>
            </a:r>
          </a:p>
          <a:p>
            <a:pPr marL="171450" lvl="0" indent="-171450">
              <a:buFont typeface="Arial" panose="020B0604020202020204" pitchFamily="34" charset="0"/>
              <a:buChar char="•"/>
            </a:pPr>
            <a:endParaRPr lang="fi-FI" sz="1000" kern="1200" noProof="0" dirty="0">
              <a:solidFill>
                <a:schemeClr val="tx1"/>
              </a:solidFill>
              <a:effectLst/>
              <a:latin typeface="+mn-lt"/>
              <a:ea typeface="+mn-ea"/>
              <a:cs typeface="+mn-cs"/>
            </a:endParaRPr>
          </a:p>
          <a:p>
            <a:pPr marL="0" lvl="0" indent="0">
              <a:buFont typeface="Arial" panose="020B0604020202020204" pitchFamily="34" charset="0"/>
              <a:buNone/>
            </a:pPr>
            <a:r>
              <a:rPr lang="fi-FI" sz="1000" b="1" kern="1200" noProof="0" dirty="0">
                <a:solidFill>
                  <a:schemeClr val="tx1"/>
                </a:solidFill>
                <a:effectLst/>
                <a:latin typeface="+mn-lt"/>
                <a:ea typeface="+mn-ea"/>
                <a:cs typeface="+mn-cs"/>
              </a:rPr>
              <a:t>Miten laadin strategian verkossa tapahtuvalle vaihtoehto- tai vastapropagandakampanjalle?</a:t>
            </a: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Verkkokampanjointi</a:t>
            </a: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Viestintästrategiat</a:t>
            </a: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Kohtaaminen verkossa ja verkon ulkopuolella</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Mik</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 on tavoitteesi?</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Mik</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 on kohdeyleis</a:t>
            </a:r>
            <a:r>
              <a:rPr lang="fi-FI" sz="1000" kern="1200" noProof="0" dirty="0">
                <a:solidFill>
                  <a:schemeClr val="tx1"/>
                </a:solidFill>
                <a:effectLst/>
                <a:latin typeface="Calibri"/>
                <a:ea typeface="+mn-ea"/>
                <a:cs typeface="+mn-cs"/>
              </a:rPr>
              <a:t>ö</a:t>
            </a:r>
            <a:r>
              <a:rPr lang="fi-FI" sz="1000" kern="1200" noProof="0" dirty="0">
                <a:solidFill>
                  <a:schemeClr val="tx1"/>
                </a:solidFill>
                <a:effectLst/>
                <a:latin typeface="Cambria"/>
                <a:ea typeface="+mn-ea"/>
                <a:cs typeface="+mn-cs"/>
              </a:rPr>
              <a:t>si?</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Mik</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 on viestisi?</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Kuka on viestinviej</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Kolme kampanjamallia</a:t>
            </a:r>
          </a:p>
          <a:p>
            <a:pPr marL="171450" lvl="0" indent="-171450">
              <a:buFont typeface="Arial" panose="020B0604020202020204" pitchFamily="34" charset="0"/>
              <a:buChar char="•"/>
            </a:pPr>
            <a:endParaRPr lang="fi-FI" sz="1000" kern="1200" noProof="0" dirty="0">
              <a:solidFill>
                <a:schemeClr val="tx1"/>
              </a:solidFill>
              <a:effectLst/>
              <a:latin typeface="+mn-lt"/>
              <a:ea typeface="+mn-ea"/>
              <a:cs typeface="+mn-cs"/>
            </a:endParaRPr>
          </a:p>
          <a:p>
            <a:pPr marL="0" lvl="0" indent="0">
              <a:buFont typeface="Arial" panose="020B0604020202020204" pitchFamily="34" charset="0"/>
              <a:buNone/>
            </a:pPr>
            <a:r>
              <a:rPr lang="fi-FI" sz="1000" b="1" kern="1200" noProof="0" dirty="0">
                <a:solidFill>
                  <a:schemeClr val="tx1"/>
                </a:solidFill>
                <a:effectLst/>
                <a:latin typeface="+mn-lt"/>
                <a:ea typeface="+mn-ea"/>
                <a:cs typeface="+mn-cs"/>
              </a:rPr>
              <a:t>Miten verkko toimii?</a:t>
            </a: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Strategiasta toimintaan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kern="1200" noProof="0" dirty="0">
                <a:solidFill>
                  <a:schemeClr val="tx1"/>
                </a:solidFill>
                <a:effectLst/>
                <a:latin typeface="Cambria"/>
                <a:ea typeface="+mn-ea"/>
                <a:cs typeface="+mn-cs"/>
              </a:rPr>
              <a:t>Verkossa</a:t>
            </a:r>
            <a:r>
              <a:rPr lang="fi-FI" sz="1000" kern="1200" baseline="0" noProof="0" dirty="0">
                <a:solidFill>
                  <a:schemeClr val="tx1"/>
                </a:solidFill>
                <a:effectLst/>
                <a:latin typeface="Cambria"/>
                <a:ea typeface="+mn-ea"/>
                <a:cs typeface="+mn-cs"/>
              </a:rPr>
              <a:t> käydään</a:t>
            </a:r>
            <a:r>
              <a:rPr lang="fi-FI" sz="1000" kern="1200" noProof="0" dirty="0">
                <a:solidFill>
                  <a:schemeClr val="tx1"/>
                </a:solidFill>
                <a:effectLst/>
                <a:latin typeface="Cambria"/>
                <a:ea typeface="+mn-ea"/>
                <a:cs typeface="+mn-cs"/>
              </a:rPr>
              <a:t> dynaamista vuoropuhelua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0" kern="1200" noProof="0" dirty="0">
                <a:solidFill>
                  <a:schemeClr val="tx1"/>
                </a:solidFill>
                <a:effectLst/>
                <a:latin typeface="Cambria"/>
                <a:ea typeface="+mn-ea"/>
                <a:cs typeface="+mn-cs"/>
              </a:rPr>
              <a:t>Miten saat aikaan k</a:t>
            </a:r>
            <a:r>
              <a:rPr lang="fi-FI" sz="1000" b="0" kern="1200" noProof="0" dirty="0">
                <a:solidFill>
                  <a:schemeClr val="tx1"/>
                </a:solidFill>
                <a:effectLst/>
                <a:latin typeface="Calibri"/>
                <a:ea typeface="+mn-ea"/>
                <a:cs typeface="+mn-cs"/>
              </a:rPr>
              <a:t>ä</a:t>
            </a:r>
            <a:r>
              <a:rPr lang="fi-FI" sz="1000" b="0" kern="1200" noProof="0" dirty="0">
                <a:solidFill>
                  <a:schemeClr val="tx1"/>
                </a:solidFill>
                <a:effectLst/>
                <a:latin typeface="Cambria"/>
                <a:ea typeface="+mn-ea"/>
                <a:cs typeface="+mn-cs"/>
              </a:rPr>
              <a:t>ytt</a:t>
            </a:r>
            <a:r>
              <a:rPr lang="fi-FI" sz="1000" b="0" kern="1200" noProof="0" dirty="0">
                <a:solidFill>
                  <a:schemeClr val="tx1"/>
                </a:solidFill>
                <a:effectLst/>
                <a:latin typeface="Calibri"/>
                <a:ea typeface="+mn-ea"/>
                <a:cs typeface="+mn-cs"/>
              </a:rPr>
              <a:t>ä</a:t>
            </a:r>
            <a:r>
              <a:rPr lang="fi-FI" sz="1000" b="0" kern="1200" noProof="0" dirty="0">
                <a:solidFill>
                  <a:schemeClr val="tx1"/>
                </a:solidFill>
                <a:effectLst/>
                <a:latin typeface="Cambria"/>
                <a:ea typeface="+mn-ea"/>
                <a:cs typeface="+mn-cs"/>
              </a:rPr>
              <a:t>ytymismuutoksen?</a:t>
            </a:r>
            <a:endParaRPr lang="fi-FI" sz="10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mn-lt"/>
                <a:ea typeface="+mn-ea"/>
                <a:cs typeface="+mn-cs"/>
              </a:rPr>
              <a:t>Kolme suurta sosiaalisen median</a:t>
            </a:r>
            <a:r>
              <a:rPr lang="fi-FI" sz="1000" kern="1200" baseline="0" noProof="0" dirty="0">
                <a:solidFill>
                  <a:schemeClr val="tx1"/>
                </a:solidFill>
                <a:effectLst/>
                <a:latin typeface="+mn-lt"/>
                <a:ea typeface="+mn-ea"/>
                <a:cs typeface="+mn-cs"/>
              </a:rPr>
              <a:t> </a:t>
            </a:r>
            <a:r>
              <a:rPr lang="fi-FI" sz="1000" kern="1200" noProof="0" dirty="0">
                <a:solidFill>
                  <a:schemeClr val="tx1"/>
                </a:solidFill>
                <a:effectLst/>
                <a:latin typeface="+mn-lt"/>
                <a:ea typeface="+mn-ea"/>
                <a:cs typeface="+mn-cs"/>
              </a:rPr>
              <a:t>alustaa</a:t>
            </a: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Oletko oikealla</a:t>
            </a:r>
            <a:r>
              <a:rPr lang="fi-FI" sz="1000" kern="1200" baseline="0" noProof="0" dirty="0">
                <a:solidFill>
                  <a:schemeClr val="tx1"/>
                </a:solidFill>
                <a:effectLst/>
                <a:latin typeface="Cambria"/>
                <a:ea typeface="+mn-ea"/>
                <a:cs typeface="+mn-cs"/>
              </a:rPr>
              <a:t> tiellä</a:t>
            </a:r>
            <a:r>
              <a:rPr lang="fi-FI" sz="1000" kern="1200" noProof="0" dirty="0">
                <a:solidFill>
                  <a:schemeClr val="tx1"/>
                </a:solidFill>
                <a:effectLst/>
                <a:latin typeface="Cambria"/>
                <a:ea typeface="+mn-ea"/>
                <a:cs typeface="+mn-cs"/>
              </a:rPr>
              <a:t>?</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Vihapuhetta verkossa: mit</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 tehd</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V</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lineet, oppaat ja tutoriaalit</a:t>
            </a:r>
          </a:p>
          <a:p>
            <a:pPr marL="0" lvl="0" indent="0">
              <a:buFont typeface="Arial" panose="020B0604020202020204" pitchFamily="34" charset="0"/>
              <a:buNone/>
            </a:pPr>
            <a:endParaRPr lang="fi-FI" sz="1000" kern="1200" noProof="0" dirty="0">
              <a:solidFill>
                <a:schemeClr val="tx1"/>
              </a:solidFill>
              <a:effectLst/>
              <a:latin typeface="+mn-lt"/>
              <a:ea typeface="+mn-ea"/>
              <a:cs typeface="+mn-cs"/>
            </a:endParaRPr>
          </a:p>
          <a:p>
            <a:pPr marL="0" lvl="0" indent="0">
              <a:buFont typeface="Arial" panose="020B0604020202020204" pitchFamily="34" charset="0"/>
              <a:buNone/>
            </a:pPr>
            <a:r>
              <a:rPr lang="fi-FI" sz="1000" b="1" kern="1200" noProof="0" dirty="0">
                <a:solidFill>
                  <a:schemeClr val="tx1"/>
                </a:solidFill>
                <a:effectLst/>
                <a:latin typeface="Cambria"/>
                <a:ea typeface="+mn-ea"/>
                <a:cs typeface="+mn-cs"/>
              </a:rPr>
              <a:t>Valmiuksien kehitt</a:t>
            </a:r>
            <a:r>
              <a:rPr lang="fi-FI" sz="1000" b="1" kern="1200" noProof="0" dirty="0">
                <a:solidFill>
                  <a:schemeClr val="tx1"/>
                </a:solidFill>
                <a:effectLst/>
                <a:latin typeface="Calibri"/>
                <a:ea typeface="+mn-ea"/>
                <a:cs typeface="+mn-cs"/>
              </a:rPr>
              <a:t>ä</a:t>
            </a:r>
            <a:r>
              <a:rPr lang="fi-FI" sz="1000" b="1" kern="1200" noProof="0" dirty="0">
                <a:solidFill>
                  <a:schemeClr val="tx1"/>
                </a:solidFill>
                <a:effectLst/>
                <a:latin typeface="Cambria"/>
                <a:ea typeface="+mn-ea"/>
                <a:cs typeface="+mn-cs"/>
              </a:rPr>
              <a:t>minen</a:t>
            </a:r>
            <a:endParaRPr lang="fi-FI" sz="1000" b="1"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noProof="0" dirty="0">
                <a:solidFill>
                  <a:schemeClr val="tx1"/>
                </a:solidFill>
                <a:effectLst/>
                <a:latin typeface="Cambria"/>
                <a:ea typeface="+mn-ea"/>
                <a:cs typeface="+mn-cs"/>
              </a:rPr>
              <a:t>Valmiuksien kehitt</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misest</a:t>
            </a:r>
            <a:r>
              <a:rPr lang="fi-FI" sz="1000" kern="1200" noProof="0" dirty="0">
                <a:solidFill>
                  <a:schemeClr val="tx1"/>
                </a:solidFill>
                <a:effectLst/>
                <a:latin typeface="Calibri"/>
                <a:ea typeface="+mn-ea"/>
                <a:cs typeface="+mn-cs"/>
              </a:rPr>
              <a:t>ä</a:t>
            </a:r>
            <a:r>
              <a:rPr lang="fi-FI" sz="1000" kern="1200" noProof="0" dirty="0">
                <a:solidFill>
                  <a:schemeClr val="tx1"/>
                </a:solidFill>
                <a:effectLst/>
                <a:latin typeface="Cambria"/>
                <a:ea typeface="+mn-ea"/>
                <a:cs typeface="+mn-cs"/>
              </a:rPr>
              <a:t> toimintakehotukseen</a:t>
            </a:r>
            <a:endParaRPr lang="fi-FI" sz="10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SWOT-analyysi</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Yhteistyö kansalaisjärjestöjen ja markkinointitoimistojen kanssa</a:t>
            </a:r>
            <a:r>
              <a:rPr lang="fi-FI" sz="1000" dirty="0">
                <a:effectLst/>
              </a:rPr>
              <a:t> </a:t>
            </a:r>
            <a:endParaRPr lang="nl-N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r>
              <a:rPr lang="nl-NL"/>
              <a:t>9</a:t>
            </a:r>
          </a:p>
        </p:txBody>
      </p:sp>
    </p:spTree>
    <p:extLst>
      <p:ext uri="{BB962C8B-B14F-4D97-AF65-F5344CB8AC3E}">
        <p14:creationId xmlns:p14="http://schemas.microsoft.com/office/powerpoint/2010/main" val="1692280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10.5.17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10.5.17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10.5.17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873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10.5.17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10.5.17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10.5.17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t>10.5.17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t>10.5.17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t>10.5.17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10.5.17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10.5.17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21354385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t>10.5.17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t>‹#›</a:t>
            </a:fld>
            <a:endParaRPr lang="nl-NL"/>
          </a:p>
        </p:txBody>
      </p:sp>
    </p:spTree>
    <p:extLst>
      <p:ext uri="{BB962C8B-B14F-4D97-AF65-F5344CB8AC3E}">
        <p14:creationId xmlns:p14="http://schemas.microsoft.com/office/powerpoint/2010/main"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emf"/><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jpe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tiff"/><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6.tif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png"/><Relationship Id="rId5" Type="http://schemas.openxmlformats.org/officeDocument/2006/relationships/image" Target="../media/image3.emf"/><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jpe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1.png"/><Relationship Id="rId5" Type="http://schemas.openxmlformats.org/officeDocument/2006/relationships/image" Target="../media/image43.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5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5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png"/></Relationships>
</file>

<file path=ppt/slides/_rels/slide82.xml.rels><?xml version="1.0" encoding="UTF-8" standalone="yes"?>
<Relationships xmlns="http://schemas.openxmlformats.org/package/2006/relationships"><Relationship Id="rId11" Type="http://schemas.openxmlformats.org/officeDocument/2006/relationships/hyperlink" Target="http://bit.ly/10fundamentals" TargetMode="External"/><Relationship Id="rId12"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hyperlink" Target="http://www.strategicdialogue.org/wp-content/uploads/2016/06/OCCI-Counterspeech-Information-Pack-English.pdf" TargetMode="External"/><Relationship Id="rId4" Type="http://schemas.openxmlformats.org/officeDocument/2006/relationships/hyperlink" Target="http://www.strategicdialogue.org/wp-content/uploads/2016/06/Counter-narrative-Handbook_1.pdf" TargetMode="External"/><Relationship Id="rId5" Type="http://schemas.openxmlformats.org/officeDocument/2006/relationships/hyperlink" Target="http://www.counternarratives.org/" TargetMode="External"/><Relationship Id="rId6" Type="http://schemas.openxmlformats.org/officeDocument/2006/relationships/hyperlink" Target="http://esmeefairbairn.org.uk/" TargetMode="External"/><Relationship Id="rId7" Type="http://schemas.openxmlformats.org/officeDocument/2006/relationships/hyperlink" Target="https://www.facebook.com/blueprint?attachment_canonical_url=https://www.facebook.com/blueprint" TargetMode="External"/><Relationship Id="rId8" Type="http://schemas.openxmlformats.org/officeDocument/2006/relationships/hyperlink" Target="https://nonprofits.fb.com/topic/ads/" TargetMode="External"/><Relationship Id="rId9" Type="http://schemas.openxmlformats.org/officeDocument/2006/relationships/hyperlink" Target="https://www.youtube.com/nonprofits" TargetMode="External"/><Relationship Id="rId10" Type="http://schemas.openxmlformats.org/officeDocument/2006/relationships/hyperlink" Target="https://www.youtube.com/watch?feature=player_embedded&amp;v=YpKAtk5C0lM"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2513" y="453611"/>
            <a:ext cx="10768084" cy="2387600"/>
          </a:xfrm>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Vaihtoehto-</a:t>
            </a:r>
            <a:r>
              <a:rPr lang="fi-FI" sz="4000" b="1" dirty="0">
                <a:latin typeface="Verdana"/>
                <a:cs typeface="Verdana"/>
              </a:rPr>
              <a:t> </a:t>
            </a:r>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tai</a:t>
            </a:r>
            <a:r>
              <a:rPr lang="fi-FI" sz="4000" b="1" dirty="0">
                <a:latin typeface="Verdana"/>
                <a:cs typeface="Verdana"/>
              </a:rPr>
              <a:t> </a:t>
            </a:r>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vastapropaganda-</a:t>
            </a:r>
            <a:r>
              <a:rPr lang="fi-FI" sz="4000" b="1" dirty="0">
                <a:latin typeface="Verdana"/>
                <a:cs typeface="Verdana"/>
              </a:rPr>
              <a:t> </a:t>
            </a:r>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kampanjan</a:t>
            </a:r>
            <a:r>
              <a:rPr lang="fi-FI" sz="4000" b="1" dirty="0">
                <a:latin typeface="Verdana"/>
                <a:cs typeface="Verdana"/>
              </a:rPr>
              <a:t> </a:t>
            </a:r>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suunnittelu</a:t>
            </a:r>
            <a:r>
              <a:rPr lang="fi-FI" sz="4000" b="1" dirty="0">
                <a:latin typeface="Verdana"/>
                <a:cs typeface="Verdana"/>
              </a:rPr>
              <a:t> </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fi-FI" sz="3200" dirty="0">
                <a:solidFill>
                  <a:srgbClr val="002060"/>
                </a:solidFill>
                <a:latin typeface="Corbel" panose="020B0503020204020204" pitchFamily="34" charset="0"/>
                <a:ea typeface="Verdana" panose="020B0604030504040204" pitchFamily="34" charset="0"/>
                <a:cs typeface="Verdana" panose="020B0604030504040204" pitchFamily="34" charset="0"/>
              </a:rPr>
              <a:t>Kansalaisyhteiskunnan vaikutusmahdollisuuksia parantavaan ohjelmaan liittyvä koulutusseminaari </a:t>
            </a:r>
            <a:endParaRPr lang="en-US" sz="3200" dirty="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62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Taustaa</a:t>
            </a:r>
          </a:p>
        </p:txBody>
      </p:sp>
      <p:sp>
        <p:nvSpPr>
          <p:cNvPr id="3" name="Tijdelijke aanduiding voor tekst 2"/>
          <p:cNvSpPr>
            <a:spLocks noGrp="1"/>
          </p:cNvSpPr>
          <p:nvPr>
            <p:ph type="subTitle" idx="1"/>
          </p:nvPr>
        </p:nvSpPr>
        <p:spPr/>
        <p:txBody>
          <a:bodyPr>
            <a:normAutofit/>
          </a:bodyPr>
          <a:lstStyle/>
          <a:p>
            <a:r>
              <a:rPr lang="en-US" sz="2800" dirty="0">
                <a:latin typeface="Corbel" panose="020B0503020204020204" pitchFamily="34" charset="0"/>
              </a:rPr>
              <a:t>09.45–10.30</a:t>
            </a:r>
            <a:endParaRPr lang="nl-NL" sz="28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670158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Väkivaltaisten ääriliikkeiden tai terroristien viestit</a:t>
            </a:r>
          </a:p>
        </p:txBody>
      </p:sp>
      <p:sp>
        <p:nvSpPr>
          <p:cNvPr id="3" name="Tijdelijke aanduiding voor inhoud 2"/>
          <p:cNvSpPr>
            <a:spLocks noGrp="1"/>
          </p:cNvSpPr>
          <p:nvPr>
            <p:ph idx="1"/>
          </p:nvPr>
        </p:nvSpPr>
        <p:spPr/>
        <p:txBody>
          <a:bodyPr/>
          <a:lstStyle/>
          <a:p>
            <a:pPr marL="0" indent="0" algn="ctr">
              <a:buNone/>
            </a:pPr>
            <a:r>
              <a:rPr lang="fi-FI" dirty="0">
                <a:latin typeface="Corbel" panose="020B0503020204020204" pitchFamily="34" charset="0"/>
              </a:rPr>
              <a:t>Yhteiskeskustelu</a:t>
            </a:r>
          </a:p>
          <a:p>
            <a:pPr marL="0" indent="0" algn="ctr">
              <a:buNone/>
            </a:pPr>
            <a:endParaRPr lang="fi-FI" dirty="0">
              <a:latin typeface="Corbel" panose="020B0503020204020204" pitchFamily="34" charset="0"/>
            </a:endParaRPr>
          </a:p>
          <a:p>
            <a:pPr marL="0" indent="0" algn="ctr">
              <a:buNone/>
            </a:pPr>
            <a:r>
              <a:rPr lang="fi-FI" b="1" dirty="0">
                <a:latin typeface="Corbel" panose="020B0503020204020204" pitchFamily="34" charset="0"/>
              </a:rPr>
              <a:t>Minkälaisia väkivaltaisten ääriliikkeiden ja terroristien viestejä tiedät?</a:t>
            </a:r>
            <a:br>
              <a:rPr lang="fi-FI" b="1" dirty="0">
                <a:latin typeface="Corbel" panose="020B0503020204020204" pitchFamily="34" charset="0"/>
              </a:rPr>
            </a:br>
            <a:endParaRPr lang="fi-FI" b="1" dirty="0">
              <a:latin typeface="Corbel" panose="020B0503020204020204" pitchFamily="34" charset="0"/>
            </a:endParaRPr>
          </a:p>
          <a:p>
            <a:pPr marL="0" indent="0" algn="ctr">
              <a:buNone/>
            </a:pPr>
            <a:r>
              <a:rPr lang="fi-FI" b="1" dirty="0">
                <a:latin typeface="Corbel" panose="020B0503020204020204" pitchFamily="34" charset="0"/>
              </a:rPr>
              <a:t>Mikä houkuttelee kohdeyleisöäsi? Miksi?</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3390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WimK\AppData\Local\Microsoft\Windows\Temporary Internet Files\Content.Outlook\6H7R0X5H\stunning-pictures-of-anti-capitalist-protesters-setting-cars-on-fire-and-clashing-with-police-outside-the-new-ecb-headquar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0" y="3072219"/>
            <a:ext cx="5048250" cy="3785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imK\AppData\Local\Microsoft\Windows\Temporary Internet Files\Content.Outlook\6H7R0X5H\hungarian national 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150"/>
            <a:ext cx="6567387"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WimK\AppData\Local\Microsoft\Windows\Temporary Internet Files\Content.Outlook\6H7R0X5H\right-wing-norwegian-mass-murderer-anders-breivik-who-has-links-to-british-neo-nazi-and-terrorists-group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57150"/>
            <a:ext cx="584200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imK\AppData\Local\Microsoft\Windows\Temporary Internet Files\Content.Outlook\6H7R0X5H\national fro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3238500"/>
            <a:ext cx="4572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mK\AppData\Local\Microsoft\Windows\Temporary Internet Files\Content.Outlook\6H7R0X5H\good n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300" y="2162175"/>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mK\AppData\Local\Microsoft\Windows\Temporary Internet Files\Content.Outlook\6H7R0X5H\animal right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38500"/>
            <a:ext cx="260774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91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Määritelmä</a:t>
            </a:r>
          </a:p>
        </p:txBody>
      </p:sp>
      <p:sp>
        <p:nvSpPr>
          <p:cNvPr id="3" name="Tijdelijke aanduiding voor inhoud 2"/>
          <p:cNvSpPr>
            <a:spLocks noGrp="1"/>
          </p:cNvSpPr>
          <p:nvPr>
            <p:ph idx="1"/>
          </p:nvPr>
        </p:nvSpPr>
        <p:spPr/>
        <p:txBody>
          <a:bodyPr>
            <a:normAutofit lnSpcReduction="10000"/>
          </a:bodyPr>
          <a:lstStyle/>
          <a:p>
            <a:pPr marL="0" indent="0">
              <a:buNone/>
            </a:pPr>
            <a:r>
              <a:rPr lang="fi-FI" b="1" dirty="0">
                <a:solidFill>
                  <a:srgbClr val="002060"/>
                </a:solidFill>
                <a:latin typeface="Corbel" panose="020B0503020204020204" pitchFamily="34" charset="0"/>
              </a:rPr>
              <a:t>Väkivaltainen ekstremismi</a:t>
            </a:r>
            <a:r>
              <a:rPr lang="fi-FI" dirty="0">
                <a:solidFill>
                  <a:srgbClr val="002060"/>
                </a:solidFill>
                <a:latin typeface="Corbel" panose="020B0503020204020204" pitchFamily="34" charset="0"/>
              </a:rPr>
              <a:t/>
            </a:r>
            <a:br>
              <a:rPr lang="fi-FI" dirty="0">
                <a:solidFill>
                  <a:srgbClr val="002060"/>
                </a:solidFill>
                <a:latin typeface="Corbel" panose="020B0503020204020204" pitchFamily="34" charset="0"/>
              </a:rPr>
            </a:br>
            <a:r>
              <a:rPr lang="fi-FI" dirty="0">
                <a:solidFill>
                  <a:srgbClr val="002060"/>
                </a:solidFill>
                <a:latin typeface="Corbel" panose="020B0503020204020204" pitchFamily="34" charset="0"/>
              </a:rPr>
              <a:t>Aatemaailmaan perustuvaan tai sillä oikeutettuun väkivaltaan kannustaminen, sen käyttäminen, valmistelu tai muunlainen tukeminen yhteiskunnallisten, taloudellisten tai poliittisten tavoitteiden edistämiseksi. </a:t>
            </a:r>
          </a:p>
          <a:p>
            <a:pPr marL="0" indent="0">
              <a:buNone/>
            </a:pPr>
            <a:endParaRPr lang="fi-FI" dirty="0">
              <a:latin typeface="Corbel" panose="020B0503020204020204" pitchFamily="34" charset="0"/>
            </a:endParaRPr>
          </a:p>
          <a:p>
            <a:pPr marL="0" indent="0">
              <a:buNone/>
            </a:pPr>
            <a:r>
              <a:rPr lang="fi-FI" b="1" dirty="0">
                <a:solidFill>
                  <a:srgbClr val="002060"/>
                </a:solidFill>
                <a:latin typeface="Corbel" panose="020B0503020204020204" pitchFamily="34" charset="0"/>
              </a:rPr>
              <a:t>Radikalisoituminen</a:t>
            </a:r>
            <a:r>
              <a:rPr lang="fi-FI" dirty="0">
                <a:latin typeface="Corbel" panose="020B0503020204020204" pitchFamily="34" charset="0"/>
              </a:rPr>
              <a:t/>
            </a:r>
            <a:br>
              <a:rPr lang="fi-FI" dirty="0">
                <a:latin typeface="Corbel" panose="020B0503020204020204" pitchFamily="34" charset="0"/>
              </a:rPr>
            </a:br>
            <a:r>
              <a:rPr lang="fi-FI" dirty="0">
                <a:latin typeface="Corbel" panose="020B0503020204020204" pitchFamily="34" charset="0"/>
              </a:rPr>
              <a:t>Kasvava valmius tavoitella ja/tai tukea – tarvittaessa epädemokraattisin keinoin – kauaskantoisia yhteiskunnallisia muutoksia, jotka ovat ristiriidassa demokratian kanssa tai uhkaavat sitä.</a:t>
            </a:r>
          </a:p>
          <a:p>
            <a:endParaRPr lang="nl-NL" dirty="0">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518383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RAN:n näkemys radikalisoitumisesta</a:t>
            </a:r>
          </a:p>
        </p:txBody>
      </p:sp>
      <p:sp>
        <p:nvSpPr>
          <p:cNvPr id="3" name="Tijdelijke aanduiding voor inhoud 2"/>
          <p:cNvSpPr>
            <a:spLocks noGrp="1"/>
          </p:cNvSpPr>
          <p:nvPr>
            <p:ph idx="1"/>
          </p:nvPr>
        </p:nvSpPr>
        <p:spPr/>
        <p:txBody>
          <a:bodyPr/>
          <a:lstStyle/>
          <a:p>
            <a:pPr marL="0" indent="0">
              <a:buNone/>
            </a:pPr>
            <a:r>
              <a:rPr lang="fi-FI" b="1" dirty="0">
                <a:latin typeface="Corbel" panose="020B0503020204020204" pitchFamily="34" charset="0"/>
              </a:rPr>
              <a:t>Radikalisoituminen on prosessi</a:t>
            </a:r>
          </a:p>
          <a:p>
            <a:endParaRPr lang="fi-FI" dirty="0">
              <a:latin typeface="Corbel" panose="020B0503020204020204" pitchFamily="34" charset="0"/>
            </a:endParaRPr>
          </a:p>
          <a:p>
            <a:pPr marL="0" indent="0">
              <a:buNone/>
            </a:pPr>
            <a:r>
              <a:rPr lang="fi-FI" dirty="0">
                <a:latin typeface="Corbel" panose="020B0503020204020204" pitchFamily="34" charset="0"/>
              </a:rPr>
              <a:t>On tärkeää erottaa toisistaan ajatukset, jotka voivat pahimmillaan olla </a:t>
            </a:r>
            <a:r>
              <a:rPr lang="fi-FI" dirty="0" err="1" smtClean="0">
                <a:latin typeface="Corbel" panose="020B0503020204020204" pitchFamily="34" charset="0"/>
              </a:rPr>
              <a:t>ekstremistisiä</a:t>
            </a:r>
            <a:r>
              <a:rPr lang="fi-FI" dirty="0" smtClean="0">
                <a:latin typeface="Corbel" panose="020B0503020204020204" pitchFamily="34" charset="0"/>
              </a:rPr>
              <a:t>, </a:t>
            </a:r>
            <a:r>
              <a:rPr lang="fi-FI" dirty="0">
                <a:latin typeface="Corbel" panose="020B0503020204020204" pitchFamily="34" charset="0"/>
              </a:rPr>
              <a:t>ja </a:t>
            </a:r>
            <a:r>
              <a:rPr lang="fi-FI" dirty="0" err="1" smtClean="0">
                <a:latin typeface="Corbel" panose="020B0503020204020204" pitchFamily="34" charset="0"/>
              </a:rPr>
              <a:t>ekstremistisistä</a:t>
            </a:r>
            <a:r>
              <a:rPr lang="fi-FI" dirty="0" smtClean="0">
                <a:latin typeface="Corbel" panose="020B0503020204020204" pitchFamily="34" charset="0"/>
              </a:rPr>
              <a:t> ajatuksista kumpuavat </a:t>
            </a:r>
            <a:r>
              <a:rPr lang="fi-FI" dirty="0">
                <a:latin typeface="Corbel" panose="020B0503020204020204" pitchFamily="34" charset="0"/>
              </a:rPr>
              <a:t>väkivaltaiset teot. </a:t>
            </a:r>
          </a:p>
          <a:p>
            <a:pPr marL="0" indent="0">
              <a:buNone/>
            </a:pPr>
            <a:r>
              <a:rPr lang="fi-FI" dirty="0">
                <a:latin typeface="Corbel" panose="020B0503020204020204" pitchFamily="34" charset="0"/>
              </a:rPr>
              <a:t>On tärkeää myös osata erottaa toisistaan tiedon perusteella erilaiset väkivallan muodot.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9880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Miten ääriliikkeet viestivät</a:t>
            </a:r>
            <a:r>
              <a:rPr lang="en-US" sz="36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fi-FI" dirty="0">
                <a:latin typeface="Corbel" panose="020B0503020204020204" pitchFamily="34" charset="0"/>
              </a:rPr>
              <a:t>Monenlaista väkivaltaista </a:t>
            </a:r>
            <a:r>
              <a:rPr lang="fi-FI" dirty="0" err="1">
                <a:latin typeface="Corbel" panose="020B0503020204020204" pitchFamily="34" charset="0"/>
              </a:rPr>
              <a:t>ekstremistipropagandaa</a:t>
            </a:r>
            <a:endParaRPr lang="fi-FI" dirty="0">
              <a:latin typeface="Corbel" panose="020B0503020204020204" pitchFamily="34" charset="0"/>
            </a:endParaRPr>
          </a:p>
          <a:p>
            <a:r>
              <a:rPr lang="fi-FI" dirty="0" smtClean="0">
                <a:latin typeface="Corbel" panose="020B0503020204020204" pitchFamily="34" charset="0"/>
              </a:rPr>
              <a:t>Äärioikeistolaisuus</a:t>
            </a:r>
            <a:r>
              <a:rPr lang="fi-FI" dirty="0">
                <a:latin typeface="Corbel" panose="020B0503020204020204" pitchFamily="34" charset="0"/>
              </a:rPr>
              <a:t>, uskontoon perustuvat ääriliikkeet</a:t>
            </a:r>
          </a:p>
          <a:p>
            <a:r>
              <a:rPr lang="fi-FI" dirty="0">
                <a:latin typeface="Corbel" panose="020B0503020204020204" pitchFamily="34" charset="0"/>
              </a:rPr>
              <a:t>Erilaisten väkivaltaisten ääri-ideologioiden viestintästrategiat ovat usein samanlaiset:</a:t>
            </a:r>
          </a:p>
          <a:p>
            <a:pPr lvl="1"/>
            <a:r>
              <a:rPr lang="fi-FI" sz="2800" dirty="0">
                <a:latin typeface="Corbel" panose="020B0503020204020204" pitchFamily="34" charset="0"/>
              </a:rPr>
              <a:t>työntö- ja vetotekijät </a:t>
            </a:r>
          </a:p>
          <a:p>
            <a:pPr lvl="1"/>
            <a:r>
              <a:rPr lang="fi-FI" sz="2800" dirty="0">
                <a:latin typeface="Corbel" panose="020B0503020204020204" pitchFamily="34" charset="0"/>
              </a:rPr>
              <a:t>yhdistelmä tunteisiin vetoamista ja erittäin rationaalisia perusteluja</a:t>
            </a:r>
          </a:p>
          <a:p>
            <a:pPr lvl="1"/>
            <a:r>
              <a:rPr lang="fi-FI" sz="2800" dirty="0">
                <a:latin typeface="Corbel" panose="020B0503020204020204" pitchFamily="34" charset="0"/>
              </a:rPr>
              <a:t>järki + tunne + vaistot</a:t>
            </a:r>
            <a:endParaRPr lang="fi-FI" sz="2800" u="sng"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265271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Keskustelu</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Gelijkbenige driehoek 4"/>
          <p:cNvSpPr/>
          <p:nvPr/>
        </p:nvSpPr>
        <p:spPr>
          <a:xfrm>
            <a:off x="2819400" y="1549400"/>
            <a:ext cx="6413500" cy="4254500"/>
          </a:xfrm>
          <a:prstGeom prst="triangl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52900" y="1879977"/>
            <a:ext cx="3746500" cy="4031873"/>
          </a:xfrm>
          <a:prstGeom prst="rect">
            <a:avLst/>
          </a:prstGeom>
          <a:noFill/>
        </p:spPr>
        <p:txBody>
          <a:bodyPr wrap="square" rtlCol="0">
            <a:spAutoFit/>
          </a:bodyPr>
          <a:lstStyle/>
          <a:p>
            <a:pPr algn="ctr"/>
            <a:r>
              <a:rPr lang="fi-FI" sz="3200" b="1" dirty="0">
                <a:solidFill>
                  <a:srgbClr val="002060"/>
                </a:solidFill>
              </a:rPr>
              <a:t>Äärikäyttäytyminen</a:t>
            </a:r>
          </a:p>
          <a:p>
            <a:pPr algn="ctr"/>
            <a:endParaRPr lang="fi-FI" sz="3200" b="1" dirty="0">
              <a:solidFill>
                <a:srgbClr val="002060"/>
              </a:solidFill>
            </a:endParaRPr>
          </a:p>
          <a:p>
            <a:pPr algn="ctr"/>
            <a:r>
              <a:rPr lang="fi-FI" sz="3200" b="1" dirty="0">
                <a:solidFill>
                  <a:srgbClr val="002060"/>
                </a:solidFill>
              </a:rPr>
              <a:t>Rekrytointi</a:t>
            </a:r>
          </a:p>
          <a:p>
            <a:pPr algn="ctr"/>
            <a:endParaRPr lang="fi-FI" sz="3200" b="1" dirty="0">
              <a:solidFill>
                <a:srgbClr val="002060"/>
              </a:solidFill>
            </a:endParaRPr>
          </a:p>
          <a:p>
            <a:pPr algn="ctr"/>
            <a:r>
              <a:rPr lang="fi-FI" sz="3200" b="1" dirty="0">
                <a:solidFill>
                  <a:srgbClr val="002060"/>
                </a:solidFill>
              </a:rPr>
              <a:t>Kiinnostuksen herättäminen</a:t>
            </a:r>
          </a:p>
          <a:p>
            <a:pPr algn="ctr"/>
            <a:endParaRPr lang="fi-FI" sz="3200" b="1" dirty="0">
              <a:solidFill>
                <a:srgbClr val="002060"/>
              </a:solidFill>
            </a:endParaRPr>
          </a:p>
          <a:p>
            <a:pPr algn="ctr"/>
            <a:r>
              <a:rPr lang="fi-FI" sz="3200" b="1" dirty="0">
                <a:solidFill>
                  <a:srgbClr val="002060"/>
                </a:solidFill>
              </a:rPr>
              <a:t>Vaarassa</a:t>
            </a:r>
          </a:p>
        </p:txBody>
      </p:sp>
      <p:grpSp>
        <p:nvGrpSpPr>
          <p:cNvPr id="16" name="Groep 15"/>
          <p:cNvGrpSpPr/>
          <p:nvPr/>
        </p:nvGrpSpPr>
        <p:grpSpPr>
          <a:xfrm>
            <a:off x="273050" y="3940026"/>
            <a:ext cx="2711450" cy="1330474"/>
            <a:chOff x="184150" y="4168626"/>
            <a:chExt cx="2711450" cy="1330474"/>
          </a:xfrm>
        </p:grpSpPr>
        <p:cxnSp>
          <p:nvCxnSpPr>
            <p:cNvPr id="10" name="Rechte verbindingslijn met pijl 9"/>
            <p:cNvCxnSpPr/>
            <p:nvPr/>
          </p:nvCxnSpPr>
          <p:spPr>
            <a:xfrm>
              <a:off x="1358900" y="5092700"/>
              <a:ext cx="15367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84150" y="4168626"/>
              <a:ext cx="2349500" cy="523220"/>
            </a:xfrm>
            <a:prstGeom prst="rect">
              <a:avLst/>
            </a:prstGeom>
            <a:noFill/>
          </p:spPr>
          <p:txBody>
            <a:bodyPr wrap="square" rtlCol="0">
              <a:spAutoFit/>
            </a:bodyPr>
            <a:lstStyle/>
            <a:p>
              <a:pPr algn="ctr"/>
              <a:r>
                <a:rPr lang="fi-FI" sz="2800" dirty="0">
                  <a:solidFill>
                    <a:srgbClr val="FF0000"/>
                  </a:solidFill>
                </a:rPr>
                <a:t>Kohdeyleisö</a:t>
              </a:r>
              <a:r>
                <a:rPr lang="en-US" sz="2800" dirty="0">
                  <a:solidFill>
                    <a:srgbClr val="FF0000"/>
                  </a:solidFill>
                </a:rPr>
                <a:t>?</a:t>
              </a:r>
              <a:endParaRPr lang="nl-NL" sz="2800" dirty="0">
                <a:solidFill>
                  <a:srgbClr val="FF0000"/>
                </a:solidFill>
              </a:endParaRPr>
            </a:p>
          </p:txBody>
        </p:sp>
      </p:grpSp>
      <p:grpSp>
        <p:nvGrpSpPr>
          <p:cNvPr id="15" name="Groep 14"/>
          <p:cNvGrpSpPr/>
          <p:nvPr/>
        </p:nvGrpSpPr>
        <p:grpSpPr>
          <a:xfrm>
            <a:off x="7378700" y="1618367"/>
            <a:ext cx="3733800" cy="954107"/>
            <a:chOff x="8064500" y="1618367"/>
            <a:chExt cx="3733800" cy="954107"/>
          </a:xfrm>
        </p:grpSpPr>
        <p:sp>
          <p:nvSpPr>
            <p:cNvPr id="12" name="Tekstvak 11"/>
            <p:cNvSpPr txBox="1"/>
            <p:nvPr/>
          </p:nvSpPr>
          <p:spPr>
            <a:xfrm>
              <a:off x="9163050" y="1618367"/>
              <a:ext cx="2635250" cy="461665"/>
            </a:xfrm>
            <a:prstGeom prst="rect">
              <a:avLst/>
            </a:prstGeom>
            <a:noFill/>
          </p:spPr>
          <p:txBody>
            <a:bodyPr wrap="square" rtlCol="0">
              <a:spAutoFit/>
            </a:bodyPr>
            <a:lstStyle/>
            <a:p>
              <a:pPr algn="ctr"/>
              <a:r>
                <a:rPr lang="fi-FI" sz="2400" dirty="0">
                  <a:solidFill>
                    <a:srgbClr val="FF0000"/>
                  </a:solidFill>
                </a:rPr>
                <a:t>Yhteydenotto?</a:t>
              </a:r>
            </a:p>
          </p:txBody>
        </p:sp>
        <p:cxnSp>
          <p:nvCxnSpPr>
            <p:cNvPr id="13" name="Rechte verbindingslijn met pijl 12"/>
            <p:cNvCxnSpPr/>
            <p:nvPr/>
          </p:nvCxnSpPr>
          <p:spPr>
            <a:xfrm flipH="1">
              <a:off x="8064500" y="2166074"/>
              <a:ext cx="14605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p:nvSpPr>
        <p:spPr>
          <a:xfrm>
            <a:off x="4006850" y="5981709"/>
            <a:ext cx="4038600" cy="954107"/>
          </a:xfrm>
          <a:prstGeom prst="rect">
            <a:avLst/>
          </a:prstGeom>
          <a:noFill/>
        </p:spPr>
        <p:txBody>
          <a:bodyPr wrap="square" rtlCol="0">
            <a:spAutoFit/>
          </a:bodyPr>
          <a:lstStyle/>
          <a:p>
            <a:pPr algn="ctr"/>
            <a:r>
              <a:rPr lang="fi-FI" sz="2800" dirty="0"/>
              <a:t>(Erittäin yksinkertaistettu malli)</a:t>
            </a:r>
          </a:p>
        </p:txBody>
      </p:sp>
    </p:spTree>
    <p:extLst>
      <p:ext uri="{BB962C8B-B14F-4D97-AF65-F5344CB8AC3E}">
        <p14:creationId xmlns:p14="http://schemas.microsoft.com/office/powerpoint/2010/main" val="1143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a:bodyPr>
          <a:lstStyle/>
          <a:p>
            <a:pPr algn="ctr"/>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Voiko verkkoviestinnällä saada aikaan tuloksia</a:t>
            </a:r>
            <a:r>
              <a:rPr lang="en-GB"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en-US" b="1" dirty="0">
              <a:latin typeface="Corbel" panose="020B0503020204020204" pitchFamily="34" charset="0"/>
            </a:endParaRPr>
          </a:p>
          <a:p>
            <a:pPr marL="0" indent="0" algn="ctr">
              <a:buNone/>
            </a:pPr>
            <a:endParaRPr lang="nl-NL" b="1" dirty="0">
              <a:latin typeface="Corbel" panose="020B0503020204020204" pitchFamily="34" charset="0"/>
            </a:endParaRPr>
          </a:p>
          <a:p>
            <a:pPr marL="0" indent="0" algn="ctr">
              <a:buNone/>
            </a:pPr>
            <a:r>
              <a:rPr lang="fi-FI" b="1" dirty="0">
                <a:latin typeface="Corbel" panose="020B0503020204020204" pitchFamily="34" charset="0"/>
              </a:rPr>
              <a:t>“Kierrättämällä, mukauttamalla ja hyödyntämällä muiden onnistuneita kampanjoita voidaan saada paljon aikaan.”</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74148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095" r="10314" b="16409"/>
          <a:stretch/>
        </p:blipFill>
        <p:spPr>
          <a:xfrm>
            <a:off x="0" y="0"/>
            <a:ext cx="12192000" cy="6858000"/>
          </a:xfrm>
          <a:prstGeom prst="rect">
            <a:avLst/>
          </a:prstGeom>
        </p:spPr>
      </p:pic>
      <p:sp>
        <p:nvSpPr>
          <p:cNvPr id="2" name="Titel 1"/>
          <p:cNvSpPr>
            <a:spLocks noGrp="1"/>
          </p:cNvSpPr>
          <p:nvPr>
            <p:ph type="title"/>
          </p:nvPr>
        </p:nvSpPr>
        <p:spPr>
          <a:xfrm>
            <a:off x="7023100" y="6070600"/>
            <a:ext cx="5168900" cy="787400"/>
          </a:xfrm>
          <a:noFill/>
        </p:spPr>
        <p:txBody>
          <a:bodyPr>
            <a:normAutofit/>
          </a:bodyPr>
          <a:lstStyle/>
          <a:p>
            <a:pPr algn="r"/>
            <a:r>
              <a:rPr lang="nl-NL" sz="3200" b="1" dirty="0" err="1">
                <a:solidFill>
                  <a:schemeClr val="bg1"/>
                </a:solidFill>
              </a:rPr>
              <a:t>https</a:t>
            </a:r>
            <a:r>
              <a:rPr lang="nl-NL" sz="3200" b="1" dirty="0">
                <a:solidFill>
                  <a:schemeClr val="bg1"/>
                </a:solidFill>
              </a:rPr>
              <a:t>://</a:t>
            </a:r>
            <a:r>
              <a:rPr lang="nl-NL" sz="3200" b="1" dirty="0" err="1">
                <a:solidFill>
                  <a:schemeClr val="bg1"/>
                </a:solidFill>
              </a:rPr>
              <a:t>youtu.be</a:t>
            </a:r>
            <a:r>
              <a:rPr lang="nl-NL" sz="3200" b="1" dirty="0">
                <a:solidFill>
                  <a:schemeClr val="bg1"/>
                </a:solidFill>
              </a:rPr>
              <a:t>/IjIQ0ctzyZE</a:t>
            </a:r>
          </a:p>
        </p:txBody>
      </p:sp>
      <p:sp>
        <p:nvSpPr>
          <p:cNvPr id="5" name="Titel 1"/>
          <p:cNvSpPr txBox="1">
            <a:spLocks/>
          </p:cNvSpPr>
          <p:nvPr/>
        </p:nvSpPr>
        <p:spPr>
          <a:xfrm>
            <a:off x="0" y="-3175"/>
            <a:ext cx="9601200" cy="1108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Esimerkki</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 1 #Notanotherbrother</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9256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nl-NL" sz="3200" b="1" dirty="0">
                <a:solidFill>
                  <a:schemeClr val="bg1"/>
                </a:solidFill>
              </a:rPr>
              <a:t>Link…</a:t>
            </a:r>
          </a:p>
        </p:txBody>
      </p:sp>
      <p:sp>
        <p:nvSpPr>
          <p:cNvPr id="5" name="Titel 1"/>
          <p:cNvSpPr txBox="1">
            <a:spLocks/>
          </p:cNvSpPr>
          <p:nvPr/>
        </p:nvSpPr>
        <p:spPr>
          <a:xfrm>
            <a:off x="0" y="1"/>
            <a:ext cx="9601200"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Esimerkki</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 2</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4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1302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Tavoite</a:t>
            </a:r>
          </a:p>
        </p:txBody>
      </p:sp>
      <p:sp>
        <p:nvSpPr>
          <p:cNvPr id="3" name="Tijdelijke aanduiding voor inhoud 2"/>
          <p:cNvSpPr>
            <a:spLocks noGrp="1"/>
          </p:cNvSpPr>
          <p:nvPr>
            <p:ph idx="1"/>
          </p:nvPr>
        </p:nvSpPr>
        <p:spPr>
          <a:noFill/>
          <a:ln>
            <a:solidFill>
              <a:srgbClr val="4472C4"/>
            </a:solidFill>
          </a:ln>
        </p:spPr>
        <p:txBody>
          <a:bodyPr>
            <a:normAutofit/>
          </a:bodyPr>
          <a:lstStyle/>
          <a:p>
            <a:r>
              <a:rPr lang="fi-FI" dirty="0">
                <a:latin typeface="Corbel" panose="020B0503020204020204" pitchFamily="34" charset="0"/>
              </a:rPr>
              <a:t>Tänään tutustumme GAMMMA-malliin, joka auttaa luomaan tehokkaan strategian verkossa toteutettavaa vaihtoehto- tai vastapropagandakampanjaa varten. </a:t>
            </a:r>
          </a:p>
          <a:p>
            <a:r>
              <a:rPr lang="fi-FI" dirty="0">
                <a:latin typeface="Corbel" panose="020B0503020204020204" pitchFamily="34" charset="0"/>
              </a:rPr>
              <a:t>Opit käyttämään sosiaalista mediaa osana kohdeyleisöllesi tarkoitettua (verkko)viestintäkampanjaa.</a:t>
            </a:r>
          </a:p>
          <a:p>
            <a:r>
              <a:rPr lang="fi-FI" dirty="0">
                <a:latin typeface="Corbel" panose="020B0503020204020204" pitchFamily="34" charset="0"/>
              </a:rPr>
              <a:t>Opit vahvistamaan positiivista viestiäsi ja </a:t>
            </a:r>
            <a:r>
              <a:rPr lang="fi-FI" dirty="0"/>
              <a:t>aktivoimaan </a:t>
            </a:r>
            <a:r>
              <a:rPr lang="fi-FI" dirty="0">
                <a:latin typeface="Corbel" panose="020B0503020204020204" pitchFamily="34" charset="0"/>
              </a:rPr>
              <a:t>kohdeyleisösi</a:t>
            </a:r>
            <a:r>
              <a:rPr lang="en-US" dirty="0">
                <a:latin typeface="Corbel" panose="020B0503020204020204" pitchFamily="34" charset="0"/>
              </a:rPr>
              <a:t>.</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84110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8355724" y="5754414"/>
            <a:ext cx="3704896"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Esimerkki</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 3</a:t>
            </a:r>
          </a:p>
        </p:txBody>
      </p:sp>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4309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697"/>
          <a:stretch/>
        </p:blipFill>
        <p:spPr bwMode="auto">
          <a:xfrm>
            <a:off x="0" y="-32587"/>
            <a:ext cx="12454760" cy="689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680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Yhteinen pohdinta</a:t>
            </a:r>
          </a:p>
        </p:txBody>
      </p:sp>
      <p:sp>
        <p:nvSpPr>
          <p:cNvPr id="3" name="Tijdelijke aanduiding voor inhoud 2"/>
          <p:cNvSpPr>
            <a:spLocks noGrp="1"/>
          </p:cNvSpPr>
          <p:nvPr>
            <p:ph idx="1"/>
          </p:nvPr>
        </p:nvSpPr>
        <p:spPr/>
        <p:txBody>
          <a:bodyPr/>
          <a:lstStyle/>
          <a:p>
            <a:pPr marL="0" indent="0" algn="ctr">
              <a:buNone/>
            </a:pPr>
            <a:r>
              <a:rPr lang="fi-FI" b="1" dirty="0"/>
              <a:t>Mitä näit? Mitä tunsit</a:t>
            </a:r>
            <a:r>
              <a:rPr lang="en-US" b="1" dirty="0"/>
              <a:t>?</a:t>
            </a:r>
            <a:endParaRPr lang="nl-NL" b="1" dirty="0"/>
          </a:p>
          <a:p>
            <a:endParaRPr lang="nl-NL" dirty="0"/>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3"/>
          <p:cNvPicPr>
            <a:picLocks noChangeAspect="1"/>
          </p:cNvPicPr>
          <p:nvPr/>
        </p:nvPicPr>
        <p:blipFill rotWithShape="1">
          <a:blip r:embed="rId4"/>
          <a:srcRect l="6095" r="10314" b="16409"/>
          <a:stretch/>
        </p:blipFill>
        <p:spPr>
          <a:xfrm>
            <a:off x="901700" y="2713351"/>
            <a:ext cx="2856090" cy="160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9" t="29333" r="6079" b="21445"/>
          <a:stretch/>
        </p:blipFill>
        <p:spPr bwMode="auto">
          <a:xfrm>
            <a:off x="889821" y="4640803"/>
            <a:ext cx="2856090" cy="1653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697"/>
          <a:stretch/>
        </p:blipFill>
        <p:spPr bwMode="auto">
          <a:xfrm>
            <a:off x="4254379" y="4658298"/>
            <a:ext cx="2858937" cy="158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8668" y="2656932"/>
            <a:ext cx="2684648" cy="182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3409" y="2656932"/>
            <a:ext cx="2770623" cy="206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70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Kahvitauko</a:t>
            </a:r>
          </a:p>
        </p:txBody>
      </p:sp>
      <p:sp>
        <p:nvSpPr>
          <p:cNvPr id="3" name="Tijdelijke aanduiding voor tekst 2"/>
          <p:cNvSpPr>
            <a:spLocks noGrp="1"/>
          </p:cNvSpPr>
          <p:nvPr>
            <p:ph type="subTitle" idx="1"/>
          </p:nvPr>
        </p:nvSpPr>
        <p:spPr/>
        <p:txBody>
          <a:bodyPr>
            <a:normAutofit/>
          </a:bodyPr>
          <a:lstStyle/>
          <a:p>
            <a:r>
              <a:rPr lang="en-US" sz="2800" dirty="0">
                <a:latin typeface="Corbel" panose="020B0503020204020204" pitchFamily="34" charset="0"/>
              </a:rPr>
              <a:t>10.30–11.00</a:t>
            </a:r>
            <a:endParaRPr lang="nl-NL" sz="28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7570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Verkkostrategian suunnittelu</a:t>
            </a:r>
          </a:p>
        </p:txBody>
      </p:sp>
      <p:sp>
        <p:nvSpPr>
          <p:cNvPr id="3" name="Tijdelijke aanduiding voor tekst 2"/>
          <p:cNvSpPr>
            <a:spLocks noGrp="1"/>
          </p:cNvSpPr>
          <p:nvPr>
            <p:ph type="subTitle" idx="1"/>
          </p:nvPr>
        </p:nvSpPr>
        <p:spPr/>
        <p:txBody>
          <a:bodyPr/>
          <a:lstStyle/>
          <a:p>
            <a:r>
              <a:rPr lang="en-US" dirty="0">
                <a:solidFill>
                  <a:srgbClr val="002060"/>
                </a:solidFill>
              </a:rPr>
              <a:t>11.00–14.30 (sis. lounastauon) </a:t>
            </a:r>
            <a:endParaRPr lang="nl-NL" dirty="0">
              <a:solidFill>
                <a:srgbClr val="002060"/>
              </a:solidFill>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24422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875579" cy="1325563"/>
          </a:xfrm>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Miksi verkkokampanja</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fi-FI" b="1" dirty="0">
                <a:latin typeface="Corbel" panose="020B0503020204020204" pitchFamily="34" charset="0"/>
              </a:rPr>
              <a:t>Annat ihmisille mahdollisuuden saada äänensä kuuluville.</a:t>
            </a:r>
          </a:p>
          <a:p>
            <a:r>
              <a:rPr lang="fi-FI" b="1" dirty="0">
                <a:latin typeface="Corbel" panose="020B0503020204020204" pitchFamily="34" charset="0"/>
              </a:rPr>
              <a:t>Valistat kohdeyleisöäsi. </a:t>
            </a:r>
          </a:p>
          <a:p>
            <a:r>
              <a:rPr lang="fi-FI" b="1" dirty="0">
                <a:latin typeface="Corbel" panose="020B0503020204020204" pitchFamily="34" charset="0"/>
              </a:rPr>
              <a:t>Luot verkoston. </a:t>
            </a:r>
          </a:p>
          <a:p>
            <a:endParaRPr lang="en-US" sz="2400" dirty="0">
              <a:latin typeface="Verdana" panose="020B0604030504040204" pitchFamily="34" charset="0"/>
              <a:ea typeface="Verdana" panose="020B0604030504040204" pitchFamily="34" charset="0"/>
              <a:cs typeface="Verdana" panose="020B0604030504040204" pitchFamily="34" charset="0"/>
            </a:endParaRPr>
          </a:p>
          <a:p>
            <a:endParaRPr lang="nl-NL" sz="2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9968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Viestintästrategiat</a:t>
            </a:r>
          </a:p>
        </p:txBody>
      </p:sp>
      <p:sp>
        <p:nvSpPr>
          <p:cNvPr id="7" name="Tekstvak 6"/>
          <p:cNvSpPr txBox="1"/>
          <p:nvPr/>
        </p:nvSpPr>
        <p:spPr>
          <a:xfrm>
            <a:off x="3417594" y="3504273"/>
            <a:ext cx="5502164" cy="707886"/>
          </a:xfrm>
          <a:prstGeom prst="rect">
            <a:avLst/>
          </a:prstGeom>
          <a:solidFill>
            <a:schemeClr val="accent4">
              <a:lumMod val="60000"/>
              <a:lumOff val="40000"/>
            </a:schemeClr>
          </a:solidFill>
          <a:ln w="12700">
            <a:noFill/>
          </a:ln>
        </p:spPr>
        <p:txBody>
          <a:bodyPr wrap="square" rtlCol="0">
            <a:spAutoFit/>
          </a:bodyPr>
          <a:lstStyle/>
          <a:p>
            <a:pPr algn="ctr"/>
            <a:r>
              <a:rPr lang="fi-FI" sz="4000" b="1" dirty="0">
                <a:latin typeface="Corbel" panose="020B0503020204020204" pitchFamily="34" charset="0"/>
              </a:rPr>
              <a:t>Kampanjointi</a:t>
            </a:r>
            <a:endParaRPr lang="fi-FI" b="1" dirty="0">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fi-FI" sz="4000" b="1" dirty="0">
                <a:latin typeface="Corbel" panose="020B0503020204020204" pitchFamily="34" charset="0"/>
              </a:rPr>
              <a:t>Jokapäiväinen viestintä</a:t>
            </a:r>
            <a:endParaRPr lang="fi-FI" b="1" dirty="0">
              <a:latin typeface="Corbel" panose="020B0503020204020204" pitchFamily="34" charset="0"/>
            </a:endParaRPr>
          </a:p>
        </p:txBody>
      </p:sp>
      <p:pic>
        <p:nvPicPr>
          <p:cNvPr id="9" name="Afbeelding 8"/>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1323439"/>
          </a:xfrm>
          <a:prstGeom prst="rect">
            <a:avLst/>
          </a:prstGeom>
          <a:solidFill>
            <a:schemeClr val="accent2">
              <a:lumMod val="75000"/>
            </a:schemeClr>
          </a:solidFill>
          <a:ln w="12700">
            <a:noFill/>
          </a:ln>
        </p:spPr>
        <p:txBody>
          <a:bodyPr wrap="square" rtlCol="0">
            <a:spAutoFit/>
          </a:bodyPr>
          <a:lstStyle/>
          <a:p>
            <a:pPr algn="ctr"/>
            <a:r>
              <a:rPr lang="fi-FI" sz="4000" b="1" dirty="0">
                <a:solidFill>
                  <a:schemeClr val="bg1"/>
                </a:solidFill>
                <a:latin typeface="Corbel" panose="020B0503020204020204" pitchFamily="34" charset="0"/>
              </a:rPr>
              <a:t>Reaktiivinen viestintä</a:t>
            </a:r>
            <a:endParaRPr lang="fi-FI" b="1" dirty="0">
              <a:solidFill>
                <a:schemeClr val="bg1"/>
              </a:solidFill>
              <a:latin typeface="Corbel" panose="020B0503020204020204" pitchFamily="34" charset="0"/>
            </a:endParaRPr>
          </a:p>
        </p:txBody>
      </p:sp>
    </p:spTree>
    <p:extLst>
      <p:ext uri="{BB962C8B-B14F-4D97-AF65-F5344CB8AC3E}">
        <p14:creationId xmlns:p14="http://schemas.microsoft.com/office/powerpoint/2010/main" val="4135033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kurvewustrow.org/wp-content/uploads/2015/12/151120_NOTEINGANG_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41" y="655090"/>
            <a:ext cx="11813175" cy="555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98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98" t="37360" r="25772" b="12069"/>
          <a:stretch/>
        </p:blipFill>
        <p:spPr bwMode="auto">
          <a:xfrm>
            <a:off x="15743" y="1330941"/>
            <a:ext cx="12176257" cy="552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7421"/>
          <a:stretch/>
        </p:blipFill>
        <p:spPr bwMode="auto">
          <a:xfrm>
            <a:off x="15744" y="31532"/>
            <a:ext cx="12176256" cy="336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78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a:ea typeface="Verdana" panose="020B0604030504040204" pitchFamily="34" charset="0"/>
                <a:cs typeface="Verdana" panose="020B0604030504040204" pitchFamily="34" charset="0"/>
              </a:rPr>
              <a:t>Työ</a:t>
            </a:r>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skentelyperiaatteet</a:t>
            </a:r>
          </a:p>
        </p:txBody>
      </p:sp>
      <p:sp>
        <p:nvSpPr>
          <p:cNvPr id="3" name="Tijdelijke aanduiding voor inhoud 2"/>
          <p:cNvSpPr>
            <a:spLocks noGrp="1"/>
          </p:cNvSpPr>
          <p:nvPr>
            <p:ph idx="1"/>
          </p:nvPr>
        </p:nvSpPr>
        <p:spPr/>
        <p:txBody>
          <a:bodyPr/>
          <a:lstStyle/>
          <a:p>
            <a:r>
              <a:rPr lang="fi-FI" dirty="0">
                <a:latin typeface="Corbel" panose="020B0503020204020204" pitchFamily="34" charset="0"/>
              </a:rPr>
              <a:t>Vähän teoriaa, paljon käytäntöä</a:t>
            </a:r>
          </a:p>
          <a:p>
            <a:r>
              <a:rPr lang="fi-FI" dirty="0">
                <a:latin typeface="Corbel" panose="020B0503020204020204" pitchFamily="34" charset="0"/>
              </a:rPr>
              <a:t>Tekemällä oppiminen</a:t>
            </a:r>
          </a:p>
          <a:p>
            <a:r>
              <a:rPr lang="fi-FI" dirty="0">
                <a:latin typeface="Corbel" panose="020B0503020204020204" pitchFamily="34" charset="0"/>
              </a:rPr>
              <a:t>Oppiminen sekä onnistumisista että epäonnistumisista</a:t>
            </a:r>
          </a:p>
          <a:p>
            <a:r>
              <a:rPr lang="fi-FI" dirty="0">
                <a:latin typeface="Corbel" panose="020B0503020204020204" pitchFamily="34" charset="0"/>
              </a:rPr>
              <a:t>Toisilta oppiminen</a:t>
            </a:r>
          </a:p>
          <a:p>
            <a:r>
              <a:rPr lang="fi-FI" dirty="0">
                <a:latin typeface="Corbel" panose="020B0503020204020204" pitchFamily="34" charset="0"/>
              </a:rPr>
              <a:t>Olette jo asiantuntijoita!</a:t>
            </a:r>
          </a:p>
          <a:p>
            <a:endParaRPr lang="nl-NL"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420458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Kampanjastrategia</a:t>
            </a:r>
          </a:p>
        </p:txBody>
      </p:sp>
      <p:sp>
        <p:nvSpPr>
          <p:cNvPr id="3" name="Tijdelijke aanduiding voor inhoud 2"/>
          <p:cNvSpPr>
            <a:spLocks noGrp="1"/>
          </p:cNvSpPr>
          <p:nvPr>
            <p:ph idx="1"/>
          </p:nvPr>
        </p:nvSpPr>
        <p:spPr>
          <a:xfrm>
            <a:off x="838200" y="1825625"/>
            <a:ext cx="8418966" cy="4351338"/>
          </a:xfrm>
        </p:spPr>
        <p:txBody>
          <a:bodyPr>
            <a:normAutofit/>
          </a:bodyPr>
          <a:lstStyle/>
          <a:p>
            <a:pPr marL="514350" indent="-514350">
              <a:buFont typeface="+mj-lt"/>
              <a:buAutoNum type="arabicPeriod"/>
            </a:pPr>
            <a:r>
              <a:rPr lang="fi-FI" b="1" dirty="0">
                <a:latin typeface="Corbel" panose="020B0503020204020204" pitchFamily="34" charset="0"/>
              </a:rPr>
              <a:t>Mikä on tavoitteesi?</a:t>
            </a:r>
          </a:p>
          <a:p>
            <a:pPr marL="514350" indent="-514350">
              <a:buFont typeface="+mj-lt"/>
              <a:buAutoNum type="arabicPeriod"/>
            </a:pPr>
            <a:r>
              <a:rPr lang="fi-FI" b="1" dirty="0">
                <a:latin typeface="Corbel" panose="020B0503020204020204" pitchFamily="34" charset="0"/>
              </a:rPr>
              <a:t>Mikä on kohdeyleisösi?</a:t>
            </a:r>
          </a:p>
          <a:p>
            <a:pPr marL="514350" indent="-514350">
              <a:buFont typeface="+mj-lt"/>
              <a:buAutoNum type="arabicPeriod"/>
            </a:pPr>
            <a:r>
              <a:rPr lang="fi-FI" b="1" dirty="0">
                <a:latin typeface="Corbel" panose="020B0503020204020204" pitchFamily="34" charset="0"/>
              </a:rPr>
              <a:t>Mikä on viestisi?</a:t>
            </a:r>
          </a:p>
          <a:p>
            <a:pPr marL="514350" indent="-514350">
              <a:buFont typeface="+mj-lt"/>
              <a:buAutoNum type="arabicPeriod"/>
            </a:pPr>
            <a:r>
              <a:rPr lang="fi-FI" b="1" dirty="0">
                <a:latin typeface="Corbel" panose="020B0503020204020204" pitchFamily="34" charset="0"/>
              </a:rPr>
              <a:t>Kuka on viestinviejäsi?</a:t>
            </a:r>
          </a:p>
          <a:p>
            <a:pPr marL="514350" indent="-514350">
              <a:buFont typeface="+mj-lt"/>
              <a:buAutoNum type="arabicPeriod"/>
            </a:pPr>
            <a:endParaRPr lang="fi-FI" dirty="0">
              <a:latin typeface="Corbel" panose="020B0503020204020204" pitchFamily="34" charset="0"/>
            </a:endParaRPr>
          </a:p>
          <a:p>
            <a:pPr marL="0" indent="0">
              <a:buNone/>
            </a:pPr>
            <a:r>
              <a:rPr lang="fi-FI" dirty="0">
                <a:latin typeface="Corbel" panose="020B0503020204020204" pitchFamily="34" charset="0"/>
              </a:rPr>
              <a:t>Vastaukset näihin kysymyksiin auttavat laatimaan vaihtoehto- tai vastapropagandaasi perustuvan verkkokampanjastrategian. </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dirty="0"/>
                <a:t>A </a:t>
              </a:r>
              <a:r>
                <a:rPr lang="en-US" sz="2400" dirty="0"/>
                <a:t>Audience</a:t>
              </a:r>
              <a:endParaRPr lang="nl-NL"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dirty="0">
                  <a:solidFill>
                    <a:prstClr val="black"/>
                  </a:solidFill>
                </a:rPr>
                <a:t>A </a:t>
              </a:r>
              <a:r>
                <a:rPr lang="en-US" sz="2400" dirty="0">
                  <a:solidFill>
                    <a:prstClr val="black"/>
                  </a:solidFill>
                </a:rPr>
                <a:t>Action</a:t>
              </a:r>
              <a:r>
                <a:rPr lang="en-US" sz="2000" dirty="0">
                  <a:solidFill>
                    <a:prstClr val="black"/>
                  </a:solidFill>
                </a:rPr>
                <a:t> </a:t>
              </a:r>
              <a:endParaRPr lang="nl-N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dirty="0">
                  <a:solidFill>
                    <a:prstClr val="black"/>
                  </a:solidFill>
                </a:rPr>
                <a:t>M </a:t>
              </a:r>
              <a:r>
                <a:rPr lang="en-US" sz="2400" dirty="0">
                  <a:solidFill>
                    <a:prstClr val="black"/>
                  </a:solidFill>
                </a:rPr>
                <a:t>Media</a:t>
              </a:r>
              <a:r>
                <a:rPr lang="en-US" sz="2000" dirty="0">
                  <a:solidFill>
                    <a:prstClr val="black"/>
                  </a:solidFill>
                </a:rPr>
                <a:t> </a:t>
              </a:r>
              <a:endParaRPr lang="nl-NL"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dirty="0"/>
                <a:t>M </a:t>
              </a:r>
              <a:r>
                <a:rPr lang="en-US" sz="2400" dirty="0"/>
                <a:t>Messenger</a:t>
              </a:r>
              <a:endParaRPr lang="nl-NL"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dirty="0"/>
                <a:t>M </a:t>
              </a:r>
              <a:r>
                <a:rPr lang="en-US" sz="2400" dirty="0"/>
                <a:t>Message</a:t>
              </a:r>
              <a:endParaRPr lang="nl-NL"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dirty="0"/>
                <a:t>G </a:t>
              </a:r>
              <a:r>
                <a:rPr lang="en-US" sz="2400" dirty="0"/>
                <a:t>Goal</a:t>
              </a:r>
              <a:endParaRPr lang="nl-NL" sz="2000"/>
            </a:p>
          </p:txBody>
        </p:sp>
      </p:grpSp>
    </p:spTree>
    <p:extLst>
      <p:ext uri="{BB962C8B-B14F-4D97-AF65-F5344CB8AC3E}">
        <p14:creationId xmlns:p14="http://schemas.microsoft.com/office/powerpoint/2010/main" val="4106008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Mikä on tavoitteesi</a:t>
            </a:r>
            <a:r>
              <a:rPr lang="en-GB"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9180966" cy="4351338"/>
          </a:xfrm>
        </p:spPr>
        <p:txBody>
          <a:bodyPr>
            <a:normAutofit/>
          </a:bodyPr>
          <a:lstStyle/>
          <a:p>
            <a:pPr marL="0" indent="0" algn="ctr">
              <a:buNone/>
            </a:pPr>
            <a:r>
              <a:rPr lang="fi-FI" dirty="0">
                <a:latin typeface="Corbel" panose="020B0503020204020204" pitchFamily="34" charset="0"/>
              </a:rPr>
              <a:t>Yhteiskeskustelu</a:t>
            </a:r>
          </a:p>
          <a:p>
            <a:pPr marL="0" indent="0" algn="ctr">
              <a:buNone/>
            </a:pPr>
            <a:endParaRPr lang="fi-FI" dirty="0">
              <a:latin typeface="Corbel" panose="020B0503020204020204" pitchFamily="34" charset="0"/>
            </a:endParaRPr>
          </a:p>
          <a:p>
            <a:pPr marL="0" indent="0" algn="ctr">
              <a:buNone/>
            </a:pPr>
            <a:r>
              <a:rPr lang="fi-FI" b="1" dirty="0">
                <a:latin typeface="Corbel" panose="020B0503020204020204" pitchFamily="34" charset="0"/>
              </a:rPr>
              <a:t>Tietojen, faktojen ja lukujen esittäminen? </a:t>
            </a:r>
          </a:p>
          <a:p>
            <a:pPr marL="0" indent="0" algn="ctr">
              <a:buNone/>
            </a:pPr>
            <a:r>
              <a:rPr lang="fi-FI" b="1" dirty="0">
                <a:latin typeface="Corbel" panose="020B0503020204020204" pitchFamily="34" charset="0"/>
              </a:rPr>
              <a:t>Ihmisten vaikutusmahdollisuuksien lisääminen?</a:t>
            </a:r>
          </a:p>
          <a:p>
            <a:pPr marL="0" indent="0" algn="ctr">
              <a:buNone/>
            </a:pPr>
            <a:r>
              <a:rPr lang="fi-FI" b="1" dirty="0">
                <a:latin typeface="Corbel" panose="020B0503020204020204" pitchFamily="34" charset="0"/>
              </a:rPr>
              <a:t>Ääriliikkeiden houkuttelevien viestien todellisen sisällön paljastaminen?</a:t>
            </a:r>
          </a:p>
          <a:p>
            <a:pPr marL="0" indent="0" algn="ctr">
              <a:buNone/>
            </a:pPr>
            <a:r>
              <a:rPr lang="fi-FI" b="1" dirty="0">
                <a:latin typeface="Corbel" panose="020B0503020204020204" pitchFamily="34" charset="0"/>
              </a:rPr>
              <a:t>Radikalisoitumisen estäminen?</a:t>
            </a:r>
          </a:p>
          <a:p>
            <a:pPr marL="0" indent="0" algn="ctr">
              <a:buNone/>
            </a:pPr>
            <a:r>
              <a:rPr lang="en-GB" dirty="0">
                <a:latin typeface="Corbel" panose="020B0503020204020204" pitchFamily="34" charset="0"/>
              </a:rPr>
              <a:t>…?</a:t>
            </a:r>
          </a:p>
          <a:p>
            <a:pPr marL="0" lvl="0" indent="0">
              <a:buNone/>
            </a:pPr>
            <a:endParaRPr lang="en-GB"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dirty="0"/>
                <a:t>A </a:t>
              </a:r>
              <a:r>
                <a:rPr lang="en-US" sz="2400" dirty="0"/>
                <a:t>Audience</a:t>
              </a:r>
              <a:endParaRPr lang="nl-NL"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dirty="0">
                  <a:solidFill>
                    <a:prstClr val="black"/>
                  </a:solidFill>
                </a:rPr>
                <a:t>A </a:t>
              </a:r>
              <a:r>
                <a:rPr lang="en-US" sz="2400" dirty="0">
                  <a:solidFill>
                    <a:prstClr val="black"/>
                  </a:solidFill>
                </a:rPr>
                <a:t>Action</a:t>
              </a:r>
              <a:r>
                <a:rPr lang="en-US" sz="2000" dirty="0">
                  <a:solidFill>
                    <a:prstClr val="black"/>
                  </a:solidFill>
                </a:rPr>
                <a:t> </a:t>
              </a:r>
              <a:endParaRPr lang="nl-NL"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dirty="0">
                  <a:solidFill>
                    <a:prstClr val="black"/>
                  </a:solidFill>
                </a:rPr>
                <a:t>M </a:t>
              </a:r>
              <a:r>
                <a:rPr lang="en-US" sz="2400" dirty="0">
                  <a:solidFill>
                    <a:prstClr val="black"/>
                  </a:solidFill>
                </a:rPr>
                <a:t>Media</a:t>
              </a:r>
              <a:r>
                <a:rPr lang="en-US" sz="2000" dirty="0">
                  <a:solidFill>
                    <a:prstClr val="black"/>
                  </a:solidFill>
                </a:rPr>
                <a:t> </a:t>
              </a:r>
              <a:endParaRPr lang="nl-NL"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dirty="0"/>
                <a:t>M </a:t>
              </a:r>
              <a:r>
                <a:rPr lang="en-US" sz="2400" dirty="0"/>
                <a:t>Messenger</a:t>
              </a:r>
              <a:endParaRPr lang="nl-NL"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dirty="0"/>
                <a:t>M </a:t>
              </a:r>
              <a:r>
                <a:rPr lang="en-US" sz="2400" dirty="0"/>
                <a:t>Message</a:t>
              </a:r>
              <a:endParaRPr lang="nl-NL"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dirty="0"/>
                <a:t>G </a:t>
              </a:r>
              <a:r>
                <a:rPr lang="en-US" sz="2400" dirty="0"/>
                <a:t>Goal</a:t>
              </a:r>
              <a:endParaRPr lang="nl-NL" sz="2000"/>
            </a:p>
          </p:txBody>
        </p:sp>
      </p:grpSp>
      <p:sp>
        <p:nvSpPr>
          <p:cNvPr id="14" name="Ovaal 13"/>
          <p:cNvSpPr/>
          <p:nvPr/>
        </p:nvSpPr>
        <p:spPr>
          <a:xfrm>
            <a:off x="8826500" y="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90755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Tavoitteet: mistä aloittaa</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fi-FI" b="1" dirty="0">
                <a:latin typeface="Corbel" panose="020B0503020204020204" pitchFamily="34" charset="0"/>
              </a:rPr>
              <a:t>SINUN valmiutesi tai mahdollisuutesi                     Miksi SINÄ?</a:t>
            </a:r>
          </a:p>
          <a:p>
            <a:pPr marL="0" indent="0">
              <a:buNone/>
            </a:pPr>
            <a:endParaRPr lang="en-US" b="1" dirty="0">
              <a:latin typeface="Corbel" panose="020B0503020204020204" pitchFamily="34" charset="0"/>
            </a:endParaRPr>
          </a:p>
          <a:p>
            <a:pPr marL="0" indent="0" algn="ctr">
              <a:buNone/>
            </a:pPr>
            <a:r>
              <a:rPr lang="fi-FI" b="1" dirty="0">
                <a:latin typeface="Corbel" panose="020B0503020204020204" pitchFamily="34" charset="0"/>
              </a:rPr>
              <a:t>Tavoitteena on </a:t>
            </a:r>
            <a:r>
              <a:rPr lang="fi-FI" b="1" u="sng" dirty="0"/>
              <a:t>aina</a:t>
            </a:r>
            <a:r>
              <a:rPr lang="fi-FI" b="1" dirty="0">
                <a:latin typeface="Corbel" panose="020B0503020204020204" pitchFamily="34" charset="0"/>
              </a:rPr>
              <a:t> käyttäytymismuutos</a:t>
            </a:r>
          </a:p>
          <a:p>
            <a:pPr marL="0" indent="0" algn="ctr">
              <a:buNone/>
            </a:pPr>
            <a:r>
              <a:rPr lang="fi-FI" dirty="0">
                <a:latin typeface="Corbel" panose="020B0503020204020204" pitchFamily="34" charset="0"/>
              </a:rPr>
              <a:t>Uudenlaisen käyttäytymisen omaksuminen</a:t>
            </a:r>
          </a:p>
          <a:p>
            <a:pPr marL="0" indent="0" algn="ctr">
              <a:buNone/>
            </a:pPr>
            <a:r>
              <a:rPr lang="fi-FI" dirty="0">
                <a:latin typeface="Corbel" panose="020B0503020204020204" pitchFamily="34" charset="0"/>
              </a:rPr>
              <a:t>Vahingollisen toiminnan lopettaminen</a:t>
            </a:r>
          </a:p>
          <a:p>
            <a:pPr marL="0" indent="0" algn="ctr">
              <a:buNone/>
            </a:pPr>
            <a:r>
              <a:rPr lang="fi-FI" dirty="0">
                <a:latin typeface="Corbel" panose="020B0503020204020204" pitchFamily="34" charset="0"/>
              </a:rPr>
              <a:t>Kielteisen tai haitallisen toiminnan estäminen </a:t>
            </a:r>
          </a:p>
          <a:p>
            <a:pPr marL="0" indent="0" algn="ctr">
              <a:buNone/>
            </a:pPr>
            <a:r>
              <a:rPr lang="fi-FI" dirty="0">
                <a:latin typeface="Corbel" panose="020B0503020204020204" pitchFamily="34" charset="0"/>
              </a:rPr>
              <a:t>Nykyisen käyttäytymisen muuttaminen</a:t>
            </a:r>
            <a:endParaRPr lang="en-US"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8520423" y="1464516"/>
            <a:ext cx="3352800" cy="1333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03407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Tavoitteen määrittely</a:t>
            </a:r>
          </a:p>
        </p:txBody>
      </p:sp>
      <p:sp>
        <p:nvSpPr>
          <p:cNvPr id="3" name="Tijdelijke aanduiding voor inhoud 2"/>
          <p:cNvSpPr>
            <a:spLocks noGrp="1"/>
          </p:cNvSpPr>
          <p:nvPr>
            <p:ph idx="1"/>
          </p:nvPr>
        </p:nvSpPr>
        <p:spPr/>
        <p:txBody>
          <a:bodyPr>
            <a:normAutofit/>
          </a:bodyPr>
          <a:lstStyle/>
          <a:p>
            <a:pPr marL="0" indent="0">
              <a:buNone/>
            </a:pPr>
            <a:r>
              <a:rPr lang="fi-FI" dirty="0">
                <a:latin typeface="Corbel" panose="020B0503020204020204" pitchFamily="34" charset="0"/>
                <a:ea typeface="Verdana" panose="020B0604030504040204" pitchFamily="34" charset="0"/>
                <a:cs typeface="Verdana" panose="020B0604030504040204" pitchFamily="34" charset="0"/>
              </a:rPr>
              <a:t>Selkeiden tavoitteiden ja onnistumisindikaattorien määrittely </a:t>
            </a:r>
          </a:p>
          <a:p>
            <a:pPr marL="0" indent="0">
              <a:buNone/>
            </a:pPr>
            <a:endParaRPr lang="fi-FI" b="1" dirty="0">
              <a:latin typeface="Corbel" panose="020B0503020204020204" pitchFamily="34" charset="0"/>
              <a:ea typeface="Verdana" panose="020B0604030504040204" pitchFamily="34" charset="0"/>
              <a:cs typeface="Verdana" panose="020B0604030504040204" pitchFamily="34" charset="0"/>
            </a:endParaRPr>
          </a:p>
          <a:p>
            <a:pPr marL="0" indent="0">
              <a:buNone/>
            </a:pPr>
            <a:r>
              <a:rPr lang="fi-FI" b="1" dirty="0">
                <a:latin typeface="Corbel" panose="020B0503020204020204" pitchFamily="34" charset="0"/>
                <a:ea typeface="Verdana" panose="020B0604030504040204" pitchFamily="34" charset="0"/>
                <a:cs typeface="Verdana" panose="020B0604030504040204" pitchFamily="34" charset="0"/>
              </a:rPr>
              <a:t>Hyvä tavoite on</a:t>
            </a:r>
          </a:p>
          <a:p>
            <a:pPr marL="457200" indent="-457200">
              <a:buFont typeface="+mj-lt"/>
              <a:buAutoNum type="arabicPeriod"/>
            </a:pPr>
            <a:r>
              <a:rPr lang="fi-FI" b="1" dirty="0">
                <a:latin typeface="Corbel" panose="020B0503020204020204" pitchFamily="34" charset="0"/>
                <a:ea typeface="Verdana" panose="020B0604030504040204" pitchFamily="34" charset="0"/>
                <a:cs typeface="Verdana" panose="020B0604030504040204" pitchFamily="34" charset="0"/>
              </a:rPr>
              <a:t>mitattavissa</a:t>
            </a:r>
          </a:p>
          <a:p>
            <a:pPr marL="457200" indent="-457200">
              <a:buFont typeface="+mj-lt"/>
              <a:buAutoNum type="arabicPeriod"/>
            </a:pPr>
            <a:r>
              <a:rPr lang="fi-FI" b="1" dirty="0" smtClean="0">
                <a:latin typeface="Corbel" panose="020B0503020204020204" pitchFamily="34" charset="0"/>
                <a:ea typeface="Verdana" panose="020B0604030504040204" pitchFamily="34" charset="0"/>
                <a:cs typeface="Verdana" panose="020B0604030504040204" pitchFamily="34" charset="0"/>
              </a:rPr>
              <a:t>suppea</a:t>
            </a:r>
            <a:endParaRPr lang="fi-FI" b="1" dirty="0">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fi-FI" b="1" dirty="0">
                <a:latin typeface="Corbel" panose="020B0503020204020204" pitchFamily="34" charset="0"/>
                <a:ea typeface="Verdana" panose="020B0604030504040204" pitchFamily="34" charset="0"/>
                <a:cs typeface="Verdana" panose="020B0604030504040204" pitchFamily="34" charset="0"/>
              </a:rPr>
              <a:t>yksinkertainen ja konkreettinen</a:t>
            </a:r>
          </a:p>
          <a:p>
            <a:pPr marL="457200" indent="-457200">
              <a:buFont typeface="+mj-lt"/>
              <a:buAutoNum type="arabicPeriod"/>
            </a:pPr>
            <a:r>
              <a:rPr lang="fi-FI" b="1" dirty="0">
                <a:latin typeface="Corbel" panose="020B0503020204020204" pitchFamily="34" charset="0"/>
                <a:ea typeface="Verdana" panose="020B0604030504040204" pitchFamily="34" charset="0"/>
                <a:cs typeface="Verdana" panose="020B0604030504040204" pitchFamily="34" charset="0"/>
              </a:rPr>
              <a:t>aikasidonnainen</a:t>
            </a:r>
          </a:p>
        </p:txBody>
      </p:sp>
      <p:pic>
        <p:nvPicPr>
          <p:cNvPr id="14" name="Afbeelding 1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76112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Esimerkkejä onnistuneista tavoitteista</a:t>
            </a:r>
          </a:p>
        </p:txBody>
      </p:sp>
      <p:sp>
        <p:nvSpPr>
          <p:cNvPr id="3" name="Tijdelijke aanduiding voor inhoud 2"/>
          <p:cNvSpPr>
            <a:spLocks noGrp="1"/>
          </p:cNvSpPr>
          <p:nvPr>
            <p:ph idx="1"/>
          </p:nvPr>
        </p:nvSpPr>
        <p:spPr>
          <a:xfrm>
            <a:off x="838200" y="1577975"/>
            <a:ext cx="10515600" cy="4351338"/>
          </a:xfrm>
        </p:spPr>
        <p:txBody>
          <a:bodyPr>
            <a:normAutofit fontScale="92500" lnSpcReduction="10000"/>
          </a:bodyPr>
          <a:lstStyle/>
          <a:p>
            <a:r>
              <a:rPr lang="fi-FI" b="1" dirty="0">
                <a:latin typeface="Corbel" panose="020B0503020204020204" pitchFamily="34" charset="0"/>
              </a:rPr>
              <a:t>Saavuttaminen vaikeaa</a:t>
            </a:r>
            <a:r>
              <a:rPr lang="fi-FI" dirty="0">
                <a:latin typeface="Corbel" panose="020B0503020204020204" pitchFamily="34" charset="0"/>
              </a:rPr>
              <a:t/>
            </a:r>
            <a:br>
              <a:rPr lang="fi-FI" dirty="0">
                <a:latin typeface="Corbel" panose="020B0503020204020204" pitchFamily="34" charset="0"/>
              </a:rPr>
            </a:br>
            <a:r>
              <a:rPr lang="fi-FI" dirty="0">
                <a:latin typeface="Corbel" panose="020B0503020204020204" pitchFamily="34" charset="0"/>
              </a:rPr>
              <a:t>Vähentää toukokuuhun 2017 mennessä 30 %:lla niiden 35–45-vuotiaiden muslimimiesten määrää, jotka lähtevät Birminghamista ja Tower Hamletsista Turkkiin, Syyriaan tai Irakiin ryhtyäkseen terroristien vierastaistelijoiksi.</a:t>
            </a:r>
          </a:p>
          <a:p>
            <a:endParaRPr lang="fi-FI" dirty="0">
              <a:latin typeface="Corbel" panose="020B0503020204020204" pitchFamily="34" charset="0"/>
            </a:endParaRPr>
          </a:p>
          <a:p>
            <a:r>
              <a:rPr lang="fi-FI" b="1" dirty="0">
                <a:latin typeface="Corbel" panose="020B0503020204020204" pitchFamily="34" charset="0"/>
              </a:rPr>
              <a:t>Saavuttaminen realistista</a:t>
            </a:r>
            <a:r>
              <a:rPr lang="fi-FI" dirty="0">
                <a:latin typeface="Corbel" panose="020B0503020204020204" pitchFamily="34" charset="0"/>
              </a:rPr>
              <a:t/>
            </a:r>
            <a:br>
              <a:rPr lang="fi-FI" dirty="0">
                <a:latin typeface="Corbel" panose="020B0503020204020204" pitchFamily="34" charset="0"/>
              </a:rPr>
            </a:br>
            <a:r>
              <a:rPr lang="fi-FI" dirty="0">
                <a:latin typeface="Corbel" panose="020B0503020204020204" pitchFamily="34" charset="0"/>
              </a:rPr>
              <a:t>Lisätä kuudessa kuukaudessa 65 %:lla niiden South Thanetissa asuvien 13–18-vuotiaiden tyttöjen määrää, jotka ottavat yhteyttä neuvontapuhelimeemme, koska heillä on ystävä, joka on vaarassa liittyä radikaaliin äärioikeistolaiseen ryhmittymään; tarkoituksena on vähentää radikalisoituneiden määrää alueellamme.</a:t>
            </a:r>
          </a:p>
          <a:p>
            <a:endParaRPr lang="nl-NL" dirty="0">
              <a:latin typeface="Corbel" panose="020B0503020204020204" pitchFamily="34" charset="0"/>
            </a:endParaRP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367842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Harjoitustehtävä</a:t>
            </a:r>
          </a:p>
        </p:txBody>
      </p:sp>
      <p:sp>
        <p:nvSpPr>
          <p:cNvPr id="3" name="Tijdelijke aanduiding voor inhoud 2"/>
          <p:cNvSpPr>
            <a:spLocks noGrp="1"/>
          </p:cNvSpPr>
          <p:nvPr>
            <p:ph idx="1"/>
          </p:nvPr>
        </p:nvSpPr>
        <p:spPr/>
        <p:txBody>
          <a:bodyPr>
            <a:normAutofit/>
          </a:bodyPr>
          <a:lstStyle/>
          <a:p>
            <a:pPr marL="0" indent="0" algn="ctr">
              <a:buNone/>
            </a:pPr>
            <a:r>
              <a:rPr lang="fi-FI" dirty="0">
                <a:latin typeface="Corbel" panose="020B0503020204020204" pitchFamily="34" charset="0"/>
                <a:ea typeface="Verdana" panose="020B0604030504040204" pitchFamily="34" charset="0"/>
                <a:cs typeface="Verdana" panose="020B0604030504040204" pitchFamily="34" charset="0"/>
              </a:rPr>
              <a:t>Yksittäin (10 min.)</a:t>
            </a:r>
          </a:p>
          <a:p>
            <a:pPr marL="0" indent="0" algn="ctr">
              <a:buNone/>
            </a:pPr>
            <a:r>
              <a:rPr lang="fi-FI" b="1" dirty="0">
                <a:latin typeface="Corbel" panose="020B0503020204020204" pitchFamily="34" charset="0"/>
                <a:ea typeface="Verdana" panose="020B0604030504040204" pitchFamily="34" charset="0"/>
                <a:cs typeface="Verdana" panose="020B0604030504040204" pitchFamily="34" charset="0"/>
              </a:rPr>
              <a:t>Määrittele organisaatiosi (tämänhetkisen verkkokampanjan) tavoite.</a:t>
            </a:r>
          </a:p>
          <a:p>
            <a:pPr marL="0" indent="0" algn="ctr">
              <a:buNone/>
            </a:pPr>
            <a:r>
              <a:rPr lang="fi-FI" b="1" dirty="0">
                <a:latin typeface="Corbel" panose="020B0503020204020204" pitchFamily="34" charset="0"/>
                <a:ea typeface="Verdana" panose="020B0604030504040204" pitchFamily="34" charset="0"/>
                <a:cs typeface="Verdana" panose="020B0604030504040204" pitchFamily="34" charset="0"/>
              </a:rPr>
              <a:t>Varmista, että se on mitattavissa, </a:t>
            </a:r>
            <a:r>
              <a:rPr lang="fi-FI" b="1" dirty="0" smtClean="0">
                <a:latin typeface="Corbel" panose="020B0503020204020204" pitchFamily="34" charset="0"/>
                <a:ea typeface="Verdana" panose="020B0604030504040204" pitchFamily="34" charset="0"/>
                <a:cs typeface="Verdana" panose="020B0604030504040204" pitchFamily="34" charset="0"/>
              </a:rPr>
              <a:t>suppea, </a:t>
            </a:r>
            <a:r>
              <a:rPr lang="fi-FI" b="1" dirty="0">
                <a:latin typeface="Corbel" panose="020B0503020204020204" pitchFamily="34" charset="0"/>
                <a:ea typeface="Verdana" panose="020B0604030504040204" pitchFamily="34" charset="0"/>
                <a:cs typeface="Verdana" panose="020B0604030504040204" pitchFamily="34" charset="0"/>
              </a:rPr>
              <a:t>yksinkertainen, konkreettinen ja aikasidonnainen. </a:t>
            </a:r>
          </a:p>
          <a:p>
            <a:pPr marL="0" indent="0" algn="ctr">
              <a:buNone/>
            </a:pPr>
            <a:r>
              <a:rPr lang="fi-FI" dirty="0">
                <a:latin typeface="Corbel" panose="020B0503020204020204" pitchFamily="34" charset="0"/>
                <a:ea typeface="Verdana" panose="020B0604030504040204" pitchFamily="34" charset="0"/>
                <a:cs typeface="Verdana" panose="020B0604030504040204" pitchFamily="34" charset="0"/>
              </a:rPr>
              <a:t>Vertailkaa tuloksia kolmen hengen pienryhmissä. (10 min.)</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753446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8" y="365125"/>
            <a:ext cx="10515600" cy="1325563"/>
          </a:xfrm>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Mikä on kohdeyleisösi</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4"/>
            <a:ext cx="8418966" cy="4651375"/>
          </a:xfrm>
        </p:spPr>
        <p:txBody>
          <a:bodyPr>
            <a:normAutofit/>
          </a:bodyPr>
          <a:lstStyle/>
          <a:p>
            <a:pPr marL="0" lvl="0" indent="0">
              <a:buNone/>
            </a:pPr>
            <a:endParaRPr lang="fi-FI" dirty="0">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fi-FI" dirty="0">
                <a:latin typeface="Corbel" panose="020B0503020204020204" pitchFamily="34" charset="0"/>
                <a:ea typeface="Verdana" panose="020B0604030504040204" pitchFamily="34" charset="0"/>
                <a:cs typeface="Verdana" panose="020B0604030504040204" pitchFamily="34" charset="0"/>
              </a:rPr>
              <a:t>Miten he vastaanottavat ja siirtävät tietoa?</a:t>
            </a:r>
          </a:p>
          <a:p>
            <a:pPr marL="285750" lvl="0" indent="-285750">
              <a:buFont typeface="Arial" charset="0"/>
              <a:buChar char="•"/>
            </a:pPr>
            <a:r>
              <a:rPr lang="fi-FI" dirty="0">
                <a:latin typeface="Corbel" panose="020B0503020204020204" pitchFamily="34" charset="0"/>
                <a:ea typeface="Verdana" panose="020B0604030504040204" pitchFamily="34" charset="0"/>
                <a:cs typeface="Verdana" panose="020B0604030504040204" pitchFamily="34" charset="0"/>
              </a:rPr>
              <a:t>Missä verkkoympäristössä he toimivat?</a:t>
            </a:r>
          </a:p>
          <a:p>
            <a:pPr marL="285750" lvl="0" indent="-285750">
              <a:buFont typeface="Arial" charset="0"/>
              <a:buChar char="•"/>
            </a:pPr>
            <a:r>
              <a:rPr lang="fi-FI" dirty="0" smtClean="0">
                <a:latin typeface="Corbel" panose="020B0503020204020204" pitchFamily="34" charset="0"/>
                <a:ea typeface="Verdana" panose="020B0604030504040204" pitchFamily="34" charset="0"/>
                <a:cs typeface="Verdana" panose="020B0604030504040204" pitchFamily="34" charset="0"/>
              </a:rPr>
              <a:t>Mikä on heidän elinkontekstinsa?</a:t>
            </a:r>
            <a:endParaRPr lang="fi-FI" dirty="0">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fi-FI" dirty="0">
                <a:latin typeface="Corbel" panose="020B0503020204020204" pitchFamily="34" charset="0"/>
                <a:ea typeface="Verdana" panose="020B0604030504040204" pitchFamily="34" charset="0"/>
                <a:cs typeface="Verdana" panose="020B0604030504040204" pitchFamily="34" charset="0"/>
              </a:rPr>
              <a:t>Mitä kieltä he käyttävät?</a:t>
            </a:r>
          </a:p>
          <a:p>
            <a:pPr marL="285750" lvl="0" indent="-285750">
              <a:buFont typeface="Arial" charset="0"/>
              <a:buChar char="•"/>
            </a:pPr>
            <a:r>
              <a:rPr lang="fi-FI" dirty="0">
                <a:latin typeface="Corbel" panose="020B0503020204020204" pitchFamily="34" charset="0"/>
                <a:ea typeface="Verdana" panose="020B0604030504040204" pitchFamily="34" charset="0"/>
                <a:cs typeface="Verdana" panose="020B0604030504040204" pitchFamily="34" charset="0"/>
              </a:rPr>
              <a:t>Mikä on heidän tietotasonsa?</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dirty="0"/>
                <a:t>A </a:t>
              </a:r>
              <a:r>
                <a:rPr lang="en-US" sz="2400" dirty="0"/>
                <a:t>Audience</a:t>
              </a:r>
              <a:endParaRPr lang="nl-NL"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dirty="0">
                  <a:solidFill>
                    <a:prstClr val="black"/>
                  </a:solidFill>
                </a:rPr>
                <a:t>A </a:t>
              </a:r>
              <a:r>
                <a:rPr lang="en-US" sz="2400" dirty="0">
                  <a:solidFill>
                    <a:prstClr val="black"/>
                  </a:solidFill>
                </a:rPr>
                <a:t>Action</a:t>
              </a:r>
              <a:r>
                <a:rPr lang="en-US" sz="2000" dirty="0">
                  <a:solidFill>
                    <a:prstClr val="black"/>
                  </a:solidFill>
                </a:rPr>
                <a:t> </a:t>
              </a:r>
              <a:endParaRPr lang="nl-NL"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dirty="0">
                  <a:solidFill>
                    <a:prstClr val="black"/>
                  </a:solidFill>
                </a:rPr>
                <a:t>M </a:t>
              </a:r>
              <a:r>
                <a:rPr lang="en-US" sz="2400" dirty="0">
                  <a:solidFill>
                    <a:prstClr val="black"/>
                  </a:solidFill>
                </a:rPr>
                <a:t>Media</a:t>
              </a:r>
              <a:r>
                <a:rPr lang="en-US" sz="2000" dirty="0">
                  <a:solidFill>
                    <a:prstClr val="black"/>
                  </a:solidFill>
                </a:rPr>
                <a:t> </a:t>
              </a:r>
              <a:endParaRPr lang="nl-NL"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dirty="0"/>
                <a:t>M </a:t>
              </a:r>
              <a:r>
                <a:rPr lang="en-US" sz="2400" dirty="0"/>
                <a:t>Messenger</a:t>
              </a:r>
              <a:endParaRPr lang="nl-NL"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dirty="0"/>
                <a:t>M </a:t>
              </a:r>
              <a:r>
                <a:rPr lang="en-US" sz="2400" dirty="0"/>
                <a:t>Message</a:t>
              </a:r>
              <a:endParaRPr lang="nl-NL"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dirty="0"/>
                <a:t>G </a:t>
              </a:r>
              <a:r>
                <a:rPr lang="en-US" sz="2400" dirty="0"/>
                <a:t>Goal</a:t>
              </a:r>
              <a:endParaRPr lang="nl-NL" sz="2000"/>
            </a:p>
          </p:txBody>
        </p:sp>
      </p:grpSp>
      <p:sp>
        <p:nvSpPr>
          <p:cNvPr id="13" name="Ovaal 12"/>
          <p:cNvSpPr/>
          <p:nvPr/>
        </p:nvSpPr>
        <p:spPr>
          <a:xfrm>
            <a:off x="8826500" y="1130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7749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01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tretch>
            <a:fillRect/>
          </a:stretch>
        </p:blipFill>
        <p:spPr>
          <a:xfrm>
            <a:off x="-63064" y="220724"/>
            <a:ext cx="12276828" cy="6526924"/>
          </a:xfrm>
          <a:prstGeom prst="rect">
            <a:avLst/>
          </a:prstGeom>
        </p:spPr>
      </p:pic>
    </p:spTree>
    <p:extLst>
      <p:ext uri="{BB962C8B-B14F-4D97-AF65-F5344CB8AC3E}">
        <p14:creationId xmlns:p14="http://schemas.microsoft.com/office/powerpoint/2010/main" val="1081238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a:bodyPr>
          <a:lstStyle/>
          <a:p>
            <a:pPr marL="0" indent="0"/>
            <a:r>
              <a:rPr lang="fi-FI" sz="2800" b="1" dirty="0">
                <a:solidFill>
                  <a:srgbClr val="002060"/>
                </a:solidFill>
                <a:latin typeface="Verdana" panose="020B0604030504040204" pitchFamily="34" charset="0"/>
                <a:ea typeface="Verdana" panose="020B0604030504040204" pitchFamily="34" charset="0"/>
                <a:cs typeface="Verdana" panose="020B0604030504040204" pitchFamily="34" charset="0"/>
              </a:rPr>
              <a:t>Tunnetko kohdeyleisösi hyvin</a:t>
            </a:r>
            <a:r>
              <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p>
        </p:txBody>
      </p:sp>
      <p:sp>
        <p:nvSpPr>
          <p:cNvPr id="3" name="Tijdelijke aanduiding voor inhoud 2"/>
          <p:cNvSpPr>
            <a:spLocks noGrp="1"/>
          </p:cNvSpPr>
          <p:nvPr>
            <p:ph idx="1"/>
          </p:nvPr>
        </p:nvSpPr>
        <p:spPr>
          <a:xfrm>
            <a:off x="838200" y="1825625"/>
            <a:ext cx="6196578" cy="4351338"/>
          </a:xfrm>
        </p:spPr>
        <p:txBody>
          <a:bodyPr>
            <a:normAutofit/>
          </a:bodyPr>
          <a:lstStyle/>
          <a:p>
            <a:pPr marL="0" indent="0">
              <a:buNone/>
            </a:pPr>
            <a:r>
              <a:rPr lang="fi-FI" dirty="0">
                <a:latin typeface="Corbel" panose="020B0503020204020204" pitchFamily="34" charset="0"/>
              </a:rPr>
              <a:t>Harjoitustehtävä</a:t>
            </a:r>
          </a:p>
          <a:p>
            <a:pPr marL="0" indent="0">
              <a:buNone/>
            </a:pPr>
            <a:r>
              <a:rPr lang="fi-FI" b="1" dirty="0">
                <a:latin typeface="Corbel" panose="020B0503020204020204" pitchFamily="34" charset="0"/>
              </a:rPr>
              <a:t>Jakautukaa 3–4 ryhmään.</a:t>
            </a:r>
          </a:p>
          <a:p>
            <a:pPr marL="0" indent="0">
              <a:buNone/>
            </a:pPr>
            <a:r>
              <a:rPr lang="fi-FI" b="1" dirty="0">
                <a:latin typeface="Corbel" panose="020B0503020204020204" pitchFamily="34" charset="0"/>
              </a:rPr>
              <a:t>Jos kohdeyleisönne on yksi henkilö,…</a:t>
            </a:r>
          </a:p>
          <a:p>
            <a:pPr marL="0" indent="0">
              <a:buNone/>
            </a:pPr>
            <a:r>
              <a:rPr lang="fi-FI" b="1" dirty="0">
                <a:latin typeface="Corbel" panose="020B0503020204020204" pitchFamily="34" charset="0"/>
              </a:rPr>
              <a:t>piirtäkää hänen kuvansa,</a:t>
            </a:r>
          </a:p>
          <a:p>
            <a:pPr marL="0" indent="0">
              <a:buNone/>
            </a:pPr>
            <a:r>
              <a:rPr lang="fi-FI" b="1" dirty="0">
                <a:latin typeface="Corbel" panose="020B0503020204020204" pitchFamily="34" charset="0"/>
              </a:rPr>
              <a:t>keskustelkaa ryhmässä hänen ominaisuuksistaan,</a:t>
            </a:r>
          </a:p>
          <a:p>
            <a:pPr marL="0" indent="0">
              <a:buNone/>
            </a:pPr>
            <a:r>
              <a:rPr lang="fi-FI" b="1" dirty="0">
                <a:latin typeface="Corbel" panose="020B0503020204020204" pitchFamily="34" charset="0"/>
              </a:rPr>
              <a:t>esittäkää toisillenne kysymyksiä, jotka auttavat tarkentamaan kuvaa. </a:t>
            </a:r>
          </a:p>
          <a:p>
            <a:pPr marL="0" indent="0">
              <a:buNone/>
            </a:pPr>
            <a:r>
              <a:rPr lang="fi-FI" dirty="0">
                <a:latin typeface="Corbel" panose="020B0503020204020204" pitchFamily="34" charset="0"/>
              </a:rPr>
              <a:t>20 min.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7034778" y="173418"/>
            <a:ext cx="5020995" cy="6589986"/>
            <a:chOff x="7034778" y="173418"/>
            <a:chExt cx="5020995" cy="6589986"/>
          </a:xfrm>
        </p:grpSpPr>
        <p:pic>
          <p:nvPicPr>
            <p:cNvPr id="5" name="Afbeelding 4" descr="http://2.bp.blogspot.com/-YKVEK_YWqGM/TkmI0mkw6nI/AAAAAAAAFi8/bIS6zgff1iw/s400/coloring_book_page_jpg_468x609_q85.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en-US" sz="8800" b="1" dirty="0"/>
                <a:t>?</a:t>
              </a:r>
              <a:endParaRPr lang="nl-NL" sz="8800" b="1"/>
            </a:p>
          </p:txBody>
        </p:sp>
      </p:grpSp>
      <p:cxnSp>
        <p:nvCxnSpPr>
          <p:cNvPr id="9" name="Rechte verbindingslijn met pijl 8"/>
          <p:cNvCxnSpPr/>
          <p:nvPr/>
        </p:nvCxnSpPr>
        <p:spPr>
          <a:xfrm flipV="1">
            <a:off x="7922525" y="1569493"/>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6967181" y="1064523"/>
            <a:ext cx="1473958" cy="1569660"/>
          </a:xfrm>
          <a:prstGeom prst="rect">
            <a:avLst/>
          </a:prstGeom>
          <a:noFill/>
        </p:spPr>
        <p:txBody>
          <a:bodyPr wrap="square" rtlCol="0">
            <a:spAutoFit/>
          </a:bodyPr>
          <a:lstStyle/>
          <a:p>
            <a:pPr algn="ctr"/>
            <a:r>
              <a:rPr lang="fi-FI" sz="3200" b="1" dirty="0">
                <a:solidFill>
                  <a:srgbClr val="FF0000"/>
                </a:solidFill>
              </a:rPr>
              <a:t>Kuka sinä olet</a:t>
            </a:r>
            <a:r>
              <a:rPr lang="en-US" sz="3200" b="1" dirty="0">
                <a:solidFill>
                  <a:srgbClr val="FF0000"/>
                </a:solidFill>
              </a:rPr>
              <a:t>?</a:t>
            </a:r>
            <a:endParaRPr lang="nl-NL" sz="3200" b="1" dirty="0">
              <a:solidFill>
                <a:srgbClr val="FF0000"/>
              </a:solidFill>
            </a:endParaRPr>
          </a:p>
        </p:txBody>
      </p:sp>
    </p:spTree>
    <p:extLst>
      <p:ext uri="{BB962C8B-B14F-4D97-AF65-F5344CB8AC3E}">
        <p14:creationId xmlns:p14="http://schemas.microsoft.com/office/powerpoint/2010/main" val="17047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a:bodyPr>
          <a:lstStyle/>
          <a:p>
            <a:pPr marL="0" indent="0" algn="ctr">
              <a:buNone/>
            </a:pPr>
            <a:r>
              <a:rPr lang="fi-FI" dirty="0"/>
              <a:t>Kumppanit</a:t>
            </a:r>
          </a:p>
        </p:txBody>
      </p:sp>
      <p:sp>
        <p:nvSpPr>
          <p:cNvPr id="2" name="Titel 1"/>
          <p:cNvSpPr>
            <a:spLocks noGrp="1"/>
          </p:cNvSpPr>
          <p:nvPr>
            <p:ph type="title"/>
          </p:nvPr>
        </p:nvSpPr>
        <p:spPr>
          <a:xfrm>
            <a:off x="838200" y="365125"/>
            <a:ext cx="11353800" cy="1325563"/>
          </a:xfrm>
        </p:spPr>
        <p:txBody>
          <a:bodyPr>
            <a:normAutofit fontScale="90000"/>
          </a:bodyPr>
          <a:lstStyle/>
          <a:p>
            <a:r>
              <a:rPr lang="en-US" sz="3600" b="1" dirty="0">
                <a:solidFill>
                  <a:srgbClr val="002060"/>
                </a:solidFill>
                <a:latin typeface="Verdana" panose="020B0604030504040204" pitchFamily="34" charset="0"/>
                <a:ea typeface="Verdana" panose="020B0604030504040204" pitchFamily="34" charset="0"/>
                <a:cs typeface="Verdana" panose="020B0604030504040204" pitchFamily="34" charset="0"/>
              </a:rPr>
              <a:t>Kansalaisyhteiskunnan vaikutusmahdollisuuksia parantava ohjelma</a:t>
            </a:r>
            <a:endParaRPr lang="nl-NL"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029325" cy="3138488"/>
          </a:xfrm>
        </p:spPr>
        <p:txBody>
          <a:bodyPr>
            <a:normAutofit fontScale="92500" lnSpcReduction="20000"/>
          </a:bodyPr>
          <a:lstStyle/>
          <a:p>
            <a:r>
              <a:rPr lang="fi-FI" b="1" dirty="0">
                <a:solidFill>
                  <a:srgbClr val="002060"/>
                </a:solidFill>
                <a:latin typeface="Corbel" panose="020B0503020204020204" pitchFamily="34" charset="0"/>
              </a:rPr>
              <a:t>Tavoite: </a:t>
            </a:r>
            <a:r>
              <a:rPr lang="fi-FI" dirty="0">
                <a:latin typeface="Corbel" panose="020B0503020204020204" pitchFamily="34" charset="0"/>
              </a:rPr>
              <a:t>paikallisen kansalaisyhteiskunnan tukeminen verkossa leviävän väkivaltaisen ääri-ideologian torjunnassa</a:t>
            </a:r>
          </a:p>
          <a:p>
            <a:r>
              <a:rPr lang="fi-FI" b="1" dirty="0">
                <a:solidFill>
                  <a:srgbClr val="002060"/>
                </a:solidFill>
                <a:latin typeface="Corbel" panose="020B0503020204020204" pitchFamily="34" charset="0"/>
              </a:rPr>
              <a:t>Käynnistäjä: </a:t>
            </a:r>
            <a:r>
              <a:rPr lang="fi-FI" dirty="0">
                <a:latin typeface="Corbel" panose="020B0503020204020204" pitchFamily="34" charset="0"/>
              </a:rPr>
              <a:t>Euroopan komissio toisessa EU:n internetfoorumissa 8.12.2016</a:t>
            </a:r>
          </a:p>
          <a:p>
            <a:r>
              <a:rPr lang="fi-FI" b="1" dirty="0">
                <a:solidFill>
                  <a:srgbClr val="002060"/>
                </a:solidFill>
                <a:latin typeface="Corbel" panose="020B0503020204020204" pitchFamily="34" charset="0"/>
              </a:rPr>
              <a:t>Nyt: </a:t>
            </a:r>
            <a:r>
              <a:rPr lang="fi-FI" dirty="0">
                <a:latin typeface="Corbel" panose="020B0503020204020204" pitchFamily="34" charset="0"/>
              </a:rPr>
              <a:t>verkkokehitys- ja koulutusohjelma EU-maissa</a:t>
            </a:r>
          </a:p>
          <a:p>
            <a:r>
              <a:rPr lang="fi-FI" b="1" dirty="0">
                <a:solidFill>
                  <a:srgbClr val="002060"/>
                </a:solidFill>
                <a:latin typeface="Corbel" panose="020B0503020204020204" pitchFamily="34" charset="0"/>
              </a:rPr>
              <a:t>Seuraavaksi: </a:t>
            </a:r>
            <a:r>
              <a:rPr lang="fi-FI" dirty="0">
                <a:latin typeface="Corbel" panose="020B0503020204020204" pitchFamily="34" charset="0"/>
              </a:rPr>
              <a:t>ehdotuspyyntö</a:t>
            </a: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Tuki</a:t>
            </a:r>
          </a:p>
        </p:txBody>
      </p:sp>
    </p:spTree>
    <p:extLst>
      <p:ext uri="{BB962C8B-B14F-4D97-AF65-F5344CB8AC3E}">
        <p14:creationId xmlns:p14="http://schemas.microsoft.com/office/powerpoint/2010/main" val="605762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Mitä kannattaa tehdä ja mitä ei</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fi-FI" dirty="0">
                <a:latin typeface="Corbel" panose="020B0503020204020204" pitchFamily="34" charset="0"/>
              </a:rPr>
              <a:t>Kohdeyleisö</a:t>
            </a:r>
          </a:p>
          <a:p>
            <a:r>
              <a:rPr lang="fi-FI" dirty="0">
                <a:latin typeface="Corbel" panose="020B0503020204020204" pitchFamily="34" charset="0"/>
              </a:rPr>
              <a:t>Mediakanavat</a:t>
            </a:r>
          </a:p>
          <a:p>
            <a:r>
              <a:rPr lang="fi-FI" dirty="0">
                <a:latin typeface="Corbel" panose="020B0503020204020204" pitchFamily="34" charset="0"/>
              </a:rPr>
              <a:t>Seuranta ja arviointi</a:t>
            </a:r>
          </a:p>
          <a:p>
            <a:r>
              <a:rPr lang="fi-FI" dirty="0">
                <a:latin typeface="Corbel" panose="020B0503020204020204" pitchFamily="34" charset="0"/>
              </a:rPr>
              <a:t>Toimintakehotus</a:t>
            </a:r>
          </a:p>
          <a:p>
            <a:r>
              <a:rPr lang="fi-FI" dirty="0">
                <a:latin typeface="Corbel" panose="020B0503020204020204" pitchFamily="34" charset="0"/>
              </a:rPr>
              <a:t>Yhteydenotto</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947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Lounastauko</a:t>
            </a:r>
          </a:p>
        </p:txBody>
      </p:sp>
      <p:sp>
        <p:nvSpPr>
          <p:cNvPr id="3" name="Tijdelijke aanduiding voor tekst 2"/>
          <p:cNvSpPr>
            <a:spLocks noGrp="1"/>
          </p:cNvSpPr>
          <p:nvPr>
            <p:ph type="subTitle" idx="1"/>
          </p:nvPr>
        </p:nvSpPr>
        <p:spPr/>
        <p:txBody>
          <a:bodyPr>
            <a:normAutofit/>
          </a:bodyPr>
          <a:lstStyle/>
          <a:p>
            <a:r>
              <a:rPr lang="en-US" sz="2800" dirty="0">
                <a:latin typeface="Corbel" panose="020B0503020204020204" pitchFamily="34" charset="0"/>
              </a:rPr>
              <a:t>12.30–13.30</a:t>
            </a:r>
            <a:endParaRPr lang="nl-NL" sz="28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Mikä on viestisi</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dirty="0"/>
                <a:t>A </a:t>
              </a:r>
              <a:r>
                <a:rPr lang="en-US" sz="2400" dirty="0"/>
                <a:t>Audience</a:t>
              </a:r>
              <a:endParaRPr lang="nl-NL"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dirty="0">
                  <a:solidFill>
                    <a:prstClr val="black"/>
                  </a:solidFill>
                </a:rPr>
                <a:t>A </a:t>
              </a:r>
              <a:r>
                <a:rPr lang="en-US" sz="2400" dirty="0">
                  <a:solidFill>
                    <a:prstClr val="black"/>
                  </a:solidFill>
                </a:rPr>
                <a:t>Action</a:t>
              </a:r>
              <a:r>
                <a:rPr lang="en-US" sz="2000" dirty="0">
                  <a:solidFill>
                    <a:prstClr val="black"/>
                  </a:solidFill>
                </a:rPr>
                <a:t> </a:t>
              </a:r>
              <a:endParaRPr lang="nl-NL"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dirty="0">
                  <a:solidFill>
                    <a:prstClr val="black"/>
                  </a:solidFill>
                </a:rPr>
                <a:t>M </a:t>
              </a:r>
              <a:r>
                <a:rPr lang="en-US" sz="2400" dirty="0">
                  <a:solidFill>
                    <a:prstClr val="black"/>
                  </a:solidFill>
                </a:rPr>
                <a:t>Media</a:t>
              </a:r>
              <a:r>
                <a:rPr lang="en-US" sz="2000" dirty="0">
                  <a:solidFill>
                    <a:prstClr val="black"/>
                  </a:solidFill>
                </a:rPr>
                <a:t> </a:t>
              </a:r>
              <a:endParaRPr lang="nl-NL"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dirty="0"/>
                <a:t>M </a:t>
              </a:r>
              <a:r>
                <a:rPr lang="en-US" sz="2400" dirty="0"/>
                <a:t>Messenger</a:t>
              </a:r>
              <a:endParaRPr lang="nl-NL"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dirty="0"/>
                <a:t>M </a:t>
              </a:r>
              <a:r>
                <a:rPr lang="en-US" sz="2400" dirty="0"/>
                <a:t>Message</a:t>
              </a:r>
              <a:endParaRPr lang="nl-NL"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dirty="0"/>
                <a:t>G </a:t>
              </a:r>
              <a:r>
                <a:rPr lang="en-US" sz="2400" dirty="0"/>
                <a:t>Goal</a:t>
              </a:r>
              <a:endParaRPr lang="nl-NL" sz="2000"/>
            </a:p>
          </p:txBody>
        </p:sp>
      </p:grpSp>
      <p:sp>
        <p:nvSpPr>
          <p:cNvPr id="12" name="Ovaal 11"/>
          <p:cNvSpPr/>
          <p:nvPr/>
        </p:nvSpPr>
        <p:spPr>
          <a:xfrm>
            <a:off x="8826500" y="2146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142931"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4400" b="1" i="1" dirty="0">
                <a:solidFill>
                  <a:schemeClr val="accent1">
                    <a:lumMod val="50000"/>
                  </a:schemeClr>
                </a:solidFill>
                <a:latin typeface="Comic Sans MS" panose="030F0702030302020204" pitchFamily="66" charset="0"/>
              </a:rPr>
              <a:t>Kerro minulle viestisi.</a:t>
            </a:r>
          </a:p>
        </p:txBody>
      </p:sp>
      <p:sp>
        <p:nvSpPr>
          <p:cNvPr id="14" name="Ovale toelichting 13"/>
          <p:cNvSpPr/>
          <p:nvPr/>
        </p:nvSpPr>
        <p:spPr>
          <a:xfrm>
            <a:off x="3509746" y="36874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3906304" y="3750558"/>
            <a:ext cx="4410183" cy="2123658"/>
          </a:xfrm>
          <a:prstGeom prst="rect">
            <a:avLst/>
          </a:prstGeom>
          <a:noFill/>
        </p:spPr>
        <p:txBody>
          <a:bodyPr wrap="none" rtlCol="0">
            <a:spAutoFit/>
          </a:bodyPr>
          <a:lstStyle/>
          <a:p>
            <a:pPr algn="ctr"/>
            <a:r>
              <a:rPr lang="fi-FI" sz="4400" b="1" i="1" dirty="0">
                <a:solidFill>
                  <a:schemeClr val="accent1">
                    <a:lumMod val="50000"/>
                  </a:schemeClr>
                </a:solidFill>
                <a:latin typeface="Comic Sans MS" panose="030F0702030302020204" pitchFamily="66" charset="0"/>
              </a:rPr>
              <a:t>Onko se </a:t>
            </a:r>
          </a:p>
          <a:p>
            <a:pPr algn="ctr"/>
            <a:r>
              <a:rPr lang="fi-FI" sz="4400" b="1" i="1" dirty="0">
                <a:solidFill>
                  <a:schemeClr val="accent1">
                    <a:lumMod val="50000"/>
                  </a:schemeClr>
                </a:solidFill>
                <a:latin typeface="Comic Sans MS" panose="030F0702030302020204" pitchFamily="66" charset="0"/>
              </a:rPr>
              <a:t>myönteinen vai </a:t>
            </a:r>
          </a:p>
          <a:p>
            <a:pPr algn="ctr"/>
            <a:r>
              <a:rPr lang="fi-FI" sz="4400" b="1" i="1" dirty="0">
                <a:solidFill>
                  <a:schemeClr val="accent1">
                    <a:lumMod val="50000"/>
                  </a:schemeClr>
                </a:solidFill>
                <a:latin typeface="Comic Sans MS" panose="030F0702030302020204" pitchFamily="66" charset="0"/>
              </a:rPr>
              <a:t>kriittinen?</a:t>
            </a:r>
          </a:p>
        </p:txBody>
      </p:sp>
    </p:spTree>
    <p:extLst>
      <p:ext uri="{BB962C8B-B14F-4D97-AF65-F5344CB8AC3E}">
        <p14:creationId xmlns:p14="http://schemas.microsoft.com/office/powerpoint/2010/main" val="1069416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030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58" r="8624"/>
          <a:stretch/>
        </p:blipFill>
        <p:spPr bwMode="auto">
          <a:xfrm>
            <a:off x="-1"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356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3101"/>
          <a:stretch/>
        </p:blipFill>
        <p:spPr bwMode="auto">
          <a:xfrm>
            <a:off x="1" y="34809"/>
            <a:ext cx="12230100" cy="68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324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Houkuttelevan sisällön laatiminen</a:t>
            </a:r>
          </a:p>
        </p:txBody>
      </p:sp>
      <p:sp>
        <p:nvSpPr>
          <p:cNvPr id="3" name="Tijdelijke aanduiding voor inhoud 2"/>
          <p:cNvSpPr>
            <a:spLocks noGrp="1"/>
          </p:cNvSpPr>
          <p:nvPr>
            <p:ph idx="1"/>
          </p:nvPr>
        </p:nvSpPr>
        <p:spPr/>
        <p:txBody>
          <a:bodyPr>
            <a:normAutofit/>
          </a:bodyPr>
          <a:lstStyle/>
          <a:p>
            <a:r>
              <a:rPr lang="fi-FI" dirty="0">
                <a:latin typeface="Corbel" panose="020B0503020204020204" pitchFamily="34" charset="0"/>
              </a:rPr>
              <a:t>Pidä mielessä kampanjan tavoitteet!</a:t>
            </a:r>
          </a:p>
          <a:p>
            <a:pPr lvl="1"/>
            <a:r>
              <a:rPr lang="fi-FI" sz="2800" dirty="0">
                <a:latin typeface="Corbel" panose="020B0503020204020204" pitchFamily="34" charset="0"/>
              </a:rPr>
              <a:t>Jos tavoitteena on käydä vuoropuhelua kohdeyleisön kanssa, varmista, että sisältö on riittävän kiinnostavaa herättääkseen keskustelua. </a:t>
            </a:r>
          </a:p>
          <a:p>
            <a:pPr lvl="1"/>
            <a:r>
              <a:rPr lang="fi-FI" sz="2800" dirty="0">
                <a:latin typeface="Corbel" panose="020B0503020204020204" pitchFamily="34" charset="0"/>
              </a:rPr>
              <a:t>Jos haluat kohdeyleisön tekevän jotakin, miten vakuutat heidät sen tarpeellisuudesta?</a:t>
            </a:r>
          </a:p>
          <a:p>
            <a:pPr lvl="1"/>
            <a:r>
              <a:rPr lang="fi-FI" sz="2800" dirty="0">
                <a:latin typeface="Corbel" panose="020B0503020204020204" pitchFamily="34" charset="0"/>
              </a:rPr>
              <a:t>Jos haluat heidän oppivan jotakin, älä </a:t>
            </a:r>
            <a:r>
              <a:rPr lang="fi-FI" sz="2800" dirty="0" smtClean="0">
                <a:latin typeface="Corbel" panose="020B0503020204020204" pitchFamily="34" charset="0"/>
              </a:rPr>
              <a:t>saarnaa. </a:t>
            </a:r>
            <a:endParaRPr lang="fi-FI" sz="2800" dirty="0">
              <a:latin typeface="Corbel" panose="020B0503020204020204" pitchFamily="34" charset="0"/>
            </a:endParaRPr>
          </a:p>
          <a:p>
            <a:pPr marL="457200" lvl="1" indent="0">
              <a:buNone/>
            </a:pPr>
            <a:r>
              <a:rPr lang="fi-FI" sz="2800" dirty="0">
                <a:latin typeface="Corbel" panose="020B0503020204020204" pitchFamily="34" charset="0"/>
              </a:rPr>
              <a:t>Luo sisältö, jolla on lisäarvoa, ole hauska ja kiinnostava! </a:t>
            </a:r>
            <a:endParaRPr lang="fi-FI" dirty="0">
              <a:latin typeface="Corbel" panose="020B0503020204020204" pitchFamily="34" charset="0"/>
            </a:endParaRPr>
          </a:p>
          <a:p>
            <a:endParaRPr lang="nl-NL"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30424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Kuka on viestinviejä</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a:bodyPr>
          <a:lstStyle/>
          <a:p>
            <a:pPr marL="0" indent="0" algn="ctr">
              <a:buNone/>
            </a:pPr>
            <a:endParaRPr lang="en-US" dirty="0">
              <a:latin typeface="Corbel" panose="020B0503020204020204" pitchFamily="34" charset="0"/>
            </a:endParaRPr>
          </a:p>
          <a:p>
            <a:pPr marL="0" indent="0" algn="ctr">
              <a:buNone/>
            </a:pPr>
            <a:r>
              <a:rPr lang="fi-FI" dirty="0">
                <a:latin typeface="Corbel" panose="020B0503020204020204" pitchFamily="34" charset="0"/>
              </a:rPr>
              <a:t>Yhteiskeskustelu</a:t>
            </a:r>
          </a:p>
          <a:p>
            <a:pPr marL="0" indent="0" algn="ctr">
              <a:buNone/>
            </a:pPr>
            <a:r>
              <a:rPr lang="fi-FI" b="1" dirty="0">
                <a:latin typeface="Corbel" panose="020B0503020204020204" pitchFamily="34" charset="0"/>
              </a:rPr>
              <a:t>Ovatko seuraavien esimerkkien </a:t>
            </a:r>
          </a:p>
          <a:p>
            <a:pPr marL="0" indent="0" algn="ctr">
              <a:buNone/>
            </a:pPr>
            <a:r>
              <a:rPr lang="fi-FI" b="1" dirty="0">
                <a:latin typeface="Corbel" panose="020B0503020204020204" pitchFamily="34" charset="0"/>
              </a:rPr>
              <a:t>viestit ja viestinviejät…</a:t>
            </a:r>
          </a:p>
          <a:p>
            <a:pPr marL="0" indent="0" algn="ctr">
              <a:buNone/>
            </a:pPr>
            <a:endParaRPr lang="fi-FI" b="1" dirty="0">
              <a:latin typeface="Corbel" panose="020B0503020204020204" pitchFamily="34" charset="0"/>
            </a:endParaRPr>
          </a:p>
          <a:p>
            <a:pPr marL="0" indent="0" algn="ctr">
              <a:buNone/>
            </a:pPr>
            <a:r>
              <a:rPr lang="fi-FI" b="1" dirty="0">
                <a:latin typeface="Corbel" panose="020B0503020204020204" pitchFamily="34" charset="0"/>
              </a:rPr>
              <a:t>… uskottavia, johdonmukaisia ja </a:t>
            </a:r>
          </a:p>
          <a:p>
            <a:pPr marL="0" indent="0" algn="ctr">
              <a:buNone/>
            </a:pPr>
            <a:r>
              <a:rPr lang="fi-FI" b="1" dirty="0">
                <a:latin typeface="Corbel" panose="020B0503020204020204" pitchFamily="34" charset="0"/>
              </a:rPr>
              <a:t>vakuuttavia ja onko heillä jokin yhteys kohderyhmään</a:t>
            </a:r>
            <a:r>
              <a:rPr lang="en-US" b="1" dirty="0">
                <a:latin typeface="Corbel" panose="020B0503020204020204" pitchFamily="34" charset="0"/>
              </a:rPr>
              <a:t>?</a:t>
            </a:r>
          </a:p>
          <a:p>
            <a:pPr marL="0" indent="0" algn="ctr">
              <a:buNone/>
            </a:pPr>
            <a:endParaRPr lang="en-US"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14" name="Groep 13"/>
          <p:cNvGrpSpPr/>
          <p:nvPr/>
        </p:nvGrpSpPr>
        <p:grpSpPr>
          <a:xfrm>
            <a:off x="9257166" y="165100"/>
            <a:ext cx="2808515" cy="6600745"/>
            <a:chOff x="9257166" y="165100"/>
            <a:chExt cx="2808515" cy="6600745"/>
          </a:xfrm>
        </p:grpSpPr>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dirty="0"/>
                <a:t>A </a:t>
              </a:r>
              <a:r>
                <a:rPr lang="en-US" sz="2400" dirty="0"/>
                <a:t>Audience</a:t>
              </a:r>
              <a:endParaRPr lang="nl-NL" sz="2000"/>
            </a:p>
          </p:txBody>
        </p:sp>
        <p:sp>
          <p:nvSpPr>
            <p:cNvPr id="17" name="Tekstvak 1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dirty="0">
                  <a:solidFill>
                    <a:prstClr val="black"/>
                  </a:solidFill>
                </a:rPr>
                <a:t>A </a:t>
              </a:r>
              <a:r>
                <a:rPr lang="en-US" sz="2400" dirty="0">
                  <a:solidFill>
                    <a:prstClr val="black"/>
                  </a:solidFill>
                </a:rPr>
                <a:t>Action</a:t>
              </a:r>
              <a:r>
                <a:rPr lang="en-US" sz="2000" dirty="0">
                  <a:solidFill>
                    <a:prstClr val="black"/>
                  </a:solidFill>
                </a:rPr>
                <a:t> </a:t>
              </a:r>
              <a:endParaRPr lang="nl-NL" sz="2000"/>
            </a:p>
          </p:txBody>
        </p:sp>
        <p:sp>
          <p:nvSpPr>
            <p:cNvPr id="18" name="Tekstvak 1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dirty="0">
                  <a:solidFill>
                    <a:prstClr val="black"/>
                  </a:solidFill>
                </a:rPr>
                <a:t>M </a:t>
              </a:r>
              <a:r>
                <a:rPr lang="en-US" sz="2400" dirty="0">
                  <a:solidFill>
                    <a:prstClr val="black"/>
                  </a:solidFill>
                </a:rPr>
                <a:t>Media</a:t>
              </a:r>
              <a:r>
                <a:rPr lang="en-US" sz="2000" dirty="0">
                  <a:solidFill>
                    <a:prstClr val="black"/>
                  </a:solidFill>
                </a:rPr>
                <a:t> </a:t>
              </a:r>
              <a:endParaRPr lang="nl-NL" sz="2000"/>
            </a:p>
          </p:txBody>
        </p:sp>
        <p:sp>
          <p:nvSpPr>
            <p:cNvPr id="19" name="Tekstvak 1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dirty="0"/>
                <a:t>M </a:t>
              </a:r>
              <a:r>
                <a:rPr lang="en-US" sz="2400" dirty="0"/>
                <a:t>Messenger</a:t>
              </a:r>
              <a:endParaRPr lang="nl-NL" sz="2000"/>
            </a:p>
          </p:txBody>
        </p:sp>
        <p:sp>
          <p:nvSpPr>
            <p:cNvPr id="20" name="Tekstvak 1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dirty="0"/>
                <a:t>M </a:t>
              </a:r>
              <a:r>
                <a:rPr lang="en-US" sz="2400" dirty="0"/>
                <a:t>Message</a:t>
              </a:r>
              <a:endParaRPr lang="nl-NL" sz="2000"/>
            </a:p>
          </p:txBody>
        </p:sp>
        <p:sp>
          <p:nvSpPr>
            <p:cNvPr id="21" name="Tekstvak 2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dirty="0"/>
                <a:t>G </a:t>
              </a:r>
              <a:r>
                <a:rPr lang="en-US" sz="2400" dirty="0"/>
                <a:t>Goal</a:t>
              </a:r>
              <a:endParaRPr lang="nl-NL" sz="2000"/>
            </a:p>
          </p:txBody>
        </p:sp>
      </p:grpSp>
      <p:sp>
        <p:nvSpPr>
          <p:cNvPr id="22" name="Ovaal 21"/>
          <p:cNvSpPr/>
          <p:nvPr/>
        </p:nvSpPr>
        <p:spPr>
          <a:xfrm>
            <a:off x="8826500" y="33020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15807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i-FI" noProof="0" dirty="0"/>
              <a:t>Esimerkki</a:t>
            </a:r>
          </a:p>
        </p:txBody>
      </p:sp>
      <p:sp>
        <p:nvSpPr>
          <p:cNvPr id="3" name="Tijdelijke aanduiding voor inhoud 2"/>
          <p:cNvSpPr>
            <a:spLocks noGrp="1"/>
          </p:cNvSpPr>
          <p:nvPr>
            <p:ph idx="1"/>
          </p:nvPr>
        </p:nvSpPr>
        <p:spPr/>
        <p:txBody>
          <a:bodyPr/>
          <a:lstStyle/>
          <a:p>
            <a:r>
              <a:rPr lang="fi-FI" noProof="0" dirty="0"/>
              <a:t>Mustaihoisten naisten</a:t>
            </a:r>
            <a:r>
              <a:rPr lang="fi-FI" baseline="0" noProof="0" dirty="0"/>
              <a:t> hiuksia käsittelevä video</a:t>
            </a:r>
            <a:r>
              <a:rPr lang="en-US" baseline="0" dirty="0"/>
              <a:t> </a:t>
            </a:r>
            <a:r>
              <a:rPr lang="en-US" dirty="0"/>
              <a:t> </a:t>
            </a:r>
            <a:endParaRPr lang="nl-N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930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22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Kokemusten vaihto</a:t>
            </a:r>
          </a:p>
        </p:txBody>
      </p:sp>
      <p:sp>
        <p:nvSpPr>
          <p:cNvPr id="3" name="Tijdelijke aanduiding voor inhoud 2"/>
          <p:cNvSpPr>
            <a:spLocks noGrp="1"/>
          </p:cNvSpPr>
          <p:nvPr>
            <p:ph idx="1"/>
          </p:nvPr>
        </p:nvSpPr>
        <p:spPr/>
        <p:txBody>
          <a:bodyPr>
            <a:normAutofit/>
          </a:bodyPr>
          <a:lstStyle/>
          <a:p>
            <a:pPr marL="0" indent="0" algn="ctr">
              <a:buNone/>
            </a:pPr>
            <a:r>
              <a:rPr lang="fi-FI" dirty="0">
                <a:latin typeface="Corbel" panose="020B0503020204020204" pitchFamily="34" charset="0"/>
              </a:rPr>
              <a:t>Parikeskustelu seuraavista aiheista:</a:t>
            </a:r>
          </a:p>
          <a:p>
            <a:pPr lvl="1"/>
            <a:endParaRPr lang="fi-FI" sz="2800" dirty="0">
              <a:latin typeface="Corbel" panose="020B0503020204020204" pitchFamily="34" charset="0"/>
            </a:endParaRPr>
          </a:p>
          <a:p>
            <a:pPr marL="457200" lvl="1" indent="0" algn="ctr">
              <a:buNone/>
            </a:pPr>
            <a:r>
              <a:rPr lang="fi-FI" sz="2800" b="1" dirty="0">
                <a:latin typeface="Corbel" panose="020B0503020204020204" pitchFamily="34" charset="0"/>
              </a:rPr>
              <a:t>Kokemukset viestinnästä kohdeyleisön kanssa</a:t>
            </a:r>
          </a:p>
          <a:p>
            <a:pPr marL="457200" lvl="1" indent="0" algn="ctr">
              <a:buNone/>
            </a:pPr>
            <a:r>
              <a:rPr lang="fi-FI" sz="2800" b="1" dirty="0">
                <a:latin typeface="Corbel" panose="020B0503020204020204" pitchFamily="34" charset="0"/>
              </a:rPr>
              <a:t>Vaihtoehto- tai vastapropagandan välittämisen haasteet</a:t>
            </a:r>
          </a:p>
          <a:p>
            <a:pPr marL="457200" lvl="1" indent="0" algn="ctr">
              <a:buNone/>
            </a:pPr>
            <a:r>
              <a:rPr lang="fi-FI" sz="2800" b="1" dirty="0">
                <a:latin typeface="Corbel" panose="020B0503020204020204" pitchFamily="34" charset="0"/>
              </a:rPr>
              <a:t>Verkkokampanjointiin liittyvät tarpeeni</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069557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32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Uskottavuus on onnistumisen avain</a:t>
            </a:r>
          </a:p>
        </p:txBody>
      </p:sp>
      <p:sp>
        <p:nvSpPr>
          <p:cNvPr id="3" name="Tijdelijke aanduiding voor inhoud 2"/>
          <p:cNvSpPr>
            <a:spLocks noGrp="1"/>
          </p:cNvSpPr>
          <p:nvPr>
            <p:ph idx="1"/>
          </p:nvPr>
        </p:nvSpPr>
        <p:spPr/>
        <p:txBody>
          <a:bodyPr/>
          <a:lstStyle/>
          <a:p>
            <a:pPr marL="0" indent="0" algn="ctr">
              <a:buNone/>
            </a:pPr>
            <a:r>
              <a:rPr lang="fi-FI" b="1" dirty="0">
                <a:latin typeface="Corbel" panose="020B0503020204020204" pitchFamily="34" charset="0"/>
                <a:ea typeface="Verdana" panose="020B0604030504040204" pitchFamily="34" charset="0"/>
                <a:cs typeface="Verdana" panose="020B0604030504040204" pitchFamily="34" charset="0"/>
              </a:rPr>
              <a:t>Viestinviejä onnistuu usein sitä paremmin, mitä uskottavampi hän on kohdeyleisön silmissä.</a:t>
            </a:r>
          </a:p>
          <a:p>
            <a:pPr marL="0" indent="0" algn="ctr">
              <a:buNone/>
            </a:pPr>
            <a:endParaRPr lang="fi-FI"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fi-FI" dirty="0">
                <a:latin typeface="Corbel" panose="020B0503020204020204" pitchFamily="34" charset="0"/>
                <a:ea typeface="Verdana" panose="020B0604030504040204" pitchFamily="34" charset="0"/>
                <a:cs typeface="Verdana" panose="020B0604030504040204" pitchFamily="34" charset="0"/>
              </a:rPr>
              <a:t>Usein, joskaan ei aina, uskottavuutta lisää se, että viestinviejä</a:t>
            </a:r>
          </a:p>
          <a:p>
            <a:pPr algn="ctr"/>
            <a:r>
              <a:rPr lang="fi-FI" dirty="0">
                <a:latin typeface="Corbel" panose="020B0503020204020204" pitchFamily="34" charset="0"/>
                <a:ea typeface="Verdana" panose="020B0604030504040204" pitchFamily="34" charset="0"/>
                <a:cs typeface="Verdana" panose="020B0604030504040204" pitchFamily="34" charset="0"/>
              </a:rPr>
              <a:t>on vakuuttava ja hänellä on yhteys kohdeyleisöön </a:t>
            </a:r>
          </a:p>
          <a:p>
            <a:pPr algn="ctr"/>
            <a:r>
              <a:rPr lang="fi-FI" dirty="0">
                <a:latin typeface="Corbel" panose="020B0503020204020204" pitchFamily="34" charset="0"/>
                <a:ea typeface="Verdana" panose="020B0604030504040204" pitchFamily="34" charset="0"/>
                <a:cs typeface="Verdana" panose="020B0604030504040204" pitchFamily="34" charset="0"/>
              </a:rPr>
              <a:t>käyttää sekä faktoja ja lukuja että tunteita ja uskomuksia.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13242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fi-FI" sz="3600" b="1" dirty="0">
                <a:solidFill>
                  <a:srgbClr val="0070C0"/>
                </a:solidFill>
              </a:rPr>
              <a:t>Pää</a:t>
            </a:r>
            <a:endParaRPr lang="fi-FI" b="1" dirty="0">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fi-FI" sz="3600" b="1" dirty="0">
                <a:solidFill>
                  <a:srgbClr val="0070C0"/>
                </a:solidFill>
              </a:rPr>
              <a:t>Sydän</a:t>
            </a:r>
            <a:endParaRPr lang="fi-FI" b="1" dirty="0">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fi-FI" sz="3600" b="1" dirty="0">
                <a:solidFill>
                  <a:srgbClr val="0070C0"/>
                </a:solidFill>
              </a:rPr>
              <a:t>Vaistot</a:t>
            </a:r>
            <a:endParaRPr lang="fi-FI" b="1" dirty="0">
              <a:solidFill>
                <a:srgbClr val="0070C0"/>
              </a:solidFill>
            </a:endParaRPr>
          </a:p>
        </p:txBody>
      </p:sp>
      <p:sp>
        <p:nvSpPr>
          <p:cNvPr id="2" name="Tekstvak 1"/>
          <p:cNvSpPr txBox="1"/>
          <p:nvPr/>
        </p:nvSpPr>
        <p:spPr>
          <a:xfrm>
            <a:off x="2097845" y="4556059"/>
            <a:ext cx="2265262" cy="1200329"/>
          </a:xfrm>
          <a:prstGeom prst="rect">
            <a:avLst/>
          </a:prstGeom>
          <a:noFill/>
        </p:spPr>
        <p:txBody>
          <a:bodyPr wrap="square" rtlCol="0">
            <a:spAutoFit/>
          </a:bodyPr>
          <a:lstStyle/>
          <a:p>
            <a:r>
              <a:rPr lang="fi-FI" sz="3600" b="1" dirty="0">
                <a:solidFill>
                  <a:schemeClr val="bg1"/>
                </a:solidFill>
              </a:rPr>
              <a:t>Viestin-viejä</a:t>
            </a:r>
            <a:endParaRPr lang="fi-FI" sz="2000" b="1" dirty="0">
              <a:solidFill>
                <a:schemeClr val="bg1"/>
              </a:solidFill>
            </a:endParaRPr>
          </a:p>
        </p:txBody>
      </p:sp>
      <p:sp>
        <p:nvSpPr>
          <p:cNvPr id="15" name="Tekstvak 14"/>
          <p:cNvSpPr txBox="1"/>
          <p:nvPr/>
        </p:nvSpPr>
        <p:spPr>
          <a:xfrm>
            <a:off x="7517623" y="4556058"/>
            <a:ext cx="2265262" cy="1200329"/>
          </a:xfrm>
          <a:prstGeom prst="rect">
            <a:avLst/>
          </a:prstGeom>
          <a:noFill/>
        </p:spPr>
        <p:txBody>
          <a:bodyPr wrap="square" rtlCol="0">
            <a:spAutoFit/>
          </a:bodyPr>
          <a:lstStyle/>
          <a:p>
            <a:pPr algn="ctr"/>
            <a:r>
              <a:rPr lang="fi-FI" sz="3600" b="1" dirty="0">
                <a:solidFill>
                  <a:schemeClr val="bg1"/>
                </a:solidFill>
              </a:rPr>
              <a:t>Kohde-yleisö</a:t>
            </a:r>
            <a:endParaRPr lang="fi-FI" sz="2000" b="1" dirty="0">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63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Puoliaika</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2187400" y="2257605"/>
            <a:ext cx="5454873" cy="1596218"/>
          </a:xfrm>
        </p:spPr>
        <p:txBody>
          <a:bodyPr>
            <a:normAutofit lnSpcReduction="10000"/>
          </a:bodyPr>
          <a:lstStyle/>
          <a:p>
            <a:pPr marL="0" indent="0" algn="r">
              <a:buNone/>
            </a:pPr>
            <a:r>
              <a:rPr lang="fi-FI" sz="4000" b="1" dirty="0">
                <a:solidFill>
                  <a:srgbClr val="FF0000"/>
                </a:solidFill>
              </a:rPr>
              <a:t>Kampanjasi ensimmäiset rakennuspalikat ovat koossa</a:t>
            </a:r>
            <a:r>
              <a:rPr lang="en-US" sz="4000" b="1" dirty="0">
                <a:solidFill>
                  <a:srgbClr val="FF0000"/>
                </a:solidFill>
              </a:rPr>
              <a:t>!</a:t>
            </a:r>
            <a:endParaRPr lang="nl-NL" sz="4000" b="1" dirty="0">
              <a:solidFill>
                <a:srgbClr val="FF0000"/>
              </a:solidFill>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dirty="0"/>
                <a:t>A </a:t>
              </a:r>
              <a:r>
                <a:rPr lang="en-US" sz="2400" dirty="0"/>
                <a:t>Audience</a:t>
              </a:r>
              <a:endParaRPr lang="nl-NL"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dirty="0">
                  <a:solidFill>
                    <a:prstClr val="black"/>
                  </a:solidFill>
                </a:rPr>
                <a:t>A </a:t>
              </a:r>
              <a:r>
                <a:rPr lang="en-US" sz="2400" dirty="0">
                  <a:solidFill>
                    <a:prstClr val="black"/>
                  </a:solidFill>
                </a:rPr>
                <a:t>Action</a:t>
              </a:r>
              <a:r>
                <a:rPr lang="en-US" sz="2000" dirty="0">
                  <a:solidFill>
                    <a:prstClr val="black"/>
                  </a:solidFill>
                </a:rPr>
                <a:t> </a:t>
              </a:r>
              <a:endParaRPr lang="nl-NL"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dirty="0">
                  <a:solidFill>
                    <a:prstClr val="black"/>
                  </a:solidFill>
                </a:rPr>
                <a:t>M </a:t>
              </a:r>
              <a:r>
                <a:rPr lang="en-US" sz="2400" dirty="0">
                  <a:solidFill>
                    <a:prstClr val="black"/>
                  </a:solidFill>
                </a:rPr>
                <a:t>Media</a:t>
              </a:r>
              <a:r>
                <a:rPr lang="en-US" sz="2000" dirty="0">
                  <a:solidFill>
                    <a:prstClr val="black"/>
                  </a:solidFill>
                </a:rPr>
                <a:t> </a:t>
              </a:r>
              <a:endParaRPr lang="nl-NL"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dirty="0"/>
                <a:t>M </a:t>
              </a:r>
              <a:r>
                <a:rPr lang="en-US" sz="2400" dirty="0"/>
                <a:t>Messenger</a:t>
              </a:r>
              <a:endParaRPr lang="nl-NL"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dirty="0"/>
                <a:t>M </a:t>
              </a:r>
              <a:r>
                <a:rPr lang="en-US" sz="2400" dirty="0"/>
                <a:t>Message</a:t>
              </a:r>
              <a:endParaRPr lang="nl-NL"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dirty="0"/>
                <a:t>G </a:t>
              </a:r>
              <a:r>
                <a:rPr lang="en-US" sz="2400" dirty="0"/>
                <a:t>Goal</a:t>
              </a:r>
              <a:endParaRPr lang="nl-NL" sz="2000"/>
            </a:p>
          </p:txBody>
        </p:sp>
      </p:grpSp>
      <p:sp>
        <p:nvSpPr>
          <p:cNvPr id="13" name="Linkeraccolade 12"/>
          <p:cNvSpPr/>
          <p:nvPr/>
        </p:nvSpPr>
        <p:spPr>
          <a:xfrm rot="20848830">
            <a:off x="8112871" y="594403"/>
            <a:ext cx="1658780" cy="4205754"/>
          </a:xfrm>
          <a:prstGeom prst="leftBrace">
            <a:avLst>
              <a:gd name="adj1" fmla="val 43548"/>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919460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Hyödyllinen apuväline: kolme kampanjamallia</a:t>
            </a:r>
          </a:p>
        </p:txBody>
      </p:sp>
      <p:sp>
        <p:nvSpPr>
          <p:cNvPr id="3" name="Tijdelijke aanduiding voor inhoud 2"/>
          <p:cNvSpPr>
            <a:spLocks noGrp="1"/>
          </p:cNvSpPr>
          <p:nvPr>
            <p:ph idx="1"/>
          </p:nvPr>
        </p:nvSpPr>
        <p:spPr>
          <a:xfrm>
            <a:off x="4286992" y="1825625"/>
            <a:ext cx="6745185" cy="4351338"/>
          </a:xfrm>
        </p:spPr>
        <p:txBody>
          <a:bodyPr/>
          <a:lstStyle/>
          <a:p>
            <a:pPr marL="0" indent="0" algn="ctr">
              <a:buNone/>
            </a:pPr>
            <a:r>
              <a:rPr lang="fi-FI" dirty="0">
                <a:solidFill>
                  <a:srgbClr val="002060"/>
                </a:solidFill>
                <a:latin typeface="Corbel" panose="020B0503020204020204" pitchFamily="34" charset="0"/>
              </a:rPr>
              <a:t>1. Näkyvyys</a:t>
            </a:r>
          </a:p>
          <a:p>
            <a:pPr marL="0" indent="0" algn="ctr">
              <a:buNone/>
            </a:pPr>
            <a:r>
              <a:rPr lang="fi-FI" b="1" dirty="0">
                <a:latin typeface="Corbel" panose="020B0503020204020204" pitchFamily="34" charset="0"/>
              </a:rPr>
              <a:t>Katsokaa, mitä me teemme.</a:t>
            </a:r>
          </a:p>
          <a:p>
            <a:pPr marL="0" indent="0" algn="ctr">
              <a:buNone/>
            </a:pPr>
            <a:r>
              <a:rPr lang="fi-FI" dirty="0">
                <a:solidFill>
                  <a:srgbClr val="002060"/>
                </a:solidFill>
                <a:latin typeface="Corbel" panose="020B0503020204020204" pitchFamily="34" charset="0"/>
              </a:rPr>
              <a:t>2. Toiminta</a:t>
            </a:r>
          </a:p>
          <a:p>
            <a:pPr marL="0" indent="0" algn="ctr">
              <a:buNone/>
            </a:pPr>
            <a:r>
              <a:rPr lang="fi-FI" b="1" dirty="0">
                <a:latin typeface="Corbel" panose="020B0503020204020204" pitchFamily="34" charset="0"/>
              </a:rPr>
              <a:t>Minä kerron, mitä voit tehdä.</a:t>
            </a:r>
          </a:p>
          <a:p>
            <a:pPr marL="0" indent="0" algn="ctr">
              <a:buNone/>
            </a:pPr>
            <a:r>
              <a:rPr lang="fi-FI" dirty="0">
                <a:solidFill>
                  <a:srgbClr val="002060"/>
                </a:solidFill>
                <a:latin typeface="Corbel" panose="020B0503020204020204" pitchFamily="34" charset="0"/>
              </a:rPr>
              <a:t>3. Vaikutus</a:t>
            </a:r>
          </a:p>
          <a:p>
            <a:pPr marL="0" indent="0" algn="ctr">
              <a:buNone/>
            </a:pPr>
            <a:r>
              <a:rPr lang="fi-FI" b="1" dirty="0">
                <a:latin typeface="Corbel" panose="020B0503020204020204" pitchFamily="34" charset="0"/>
              </a:rPr>
              <a:t>Keskustele heidän kanssaan ja muuta heidän ajattelutapaansa.</a:t>
            </a: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961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Miten verkko toimii</a:t>
            </a:r>
            <a:r>
              <a:rPr lang="en-US" sz="36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dirty="0">
                <a:latin typeface="Corbel" panose="020B0503020204020204" pitchFamily="34" charset="0"/>
              </a:rPr>
              <a:t>14.30–16.15</a:t>
            </a:r>
            <a:endParaRPr lang="nl-NL" sz="28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Strategiasta käytännön toimiin</a:t>
            </a:r>
            <a:endParaRPr lang="fi-FI" sz="3600" b="1" dirty="0"/>
          </a:p>
        </p:txBody>
      </p:sp>
      <p:sp>
        <p:nvSpPr>
          <p:cNvPr id="3" name="Tijdelijke aanduiding voor inhoud 2"/>
          <p:cNvSpPr>
            <a:spLocks noGrp="1"/>
          </p:cNvSpPr>
          <p:nvPr>
            <p:ph idx="1"/>
          </p:nvPr>
        </p:nvSpPr>
        <p:spPr/>
        <p:txBody>
          <a:bodyPr/>
          <a:lstStyle/>
          <a:p>
            <a:pPr marL="0" indent="0">
              <a:buNone/>
            </a:pPr>
            <a:r>
              <a:rPr lang="fi-FI" dirty="0">
                <a:latin typeface="Corbel" panose="020B0503020204020204" pitchFamily="34" charset="0"/>
              </a:rPr>
              <a:t>Tässä osassa</a:t>
            </a:r>
          </a:p>
          <a:p>
            <a:pPr marL="514350" indent="-514350">
              <a:buFont typeface="+mj-lt"/>
              <a:buAutoNum type="alphaLcPeriod"/>
            </a:pPr>
            <a:r>
              <a:rPr lang="fi-FI" b="1" dirty="0">
                <a:latin typeface="Corbel" panose="020B0503020204020204" pitchFamily="34" charset="0"/>
              </a:rPr>
              <a:t>Miten verkko toimii</a:t>
            </a:r>
          </a:p>
          <a:p>
            <a:pPr marL="514350" indent="-514350">
              <a:buFont typeface="+mj-lt"/>
              <a:buAutoNum type="alphaLcPeriod"/>
            </a:pPr>
            <a:r>
              <a:rPr lang="fi-FI" b="1" dirty="0">
                <a:latin typeface="Corbel" panose="020B0503020204020204" pitchFamily="34" charset="0"/>
              </a:rPr>
              <a:t>Välineitä, oppaita ja tutoriaaleja</a:t>
            </a:r>
          </a:p>
          <a:p>
            <a:pPr marL="514350" indent="-514350">
              <a:buFont typeface="+mj-lt"/>
              <a:buAutoNum type="alphaLcPeriod"/>
            </a:pPr>
            <a:r>
              <a:rPr lang="fi-FI" b="1" dirty="0">
                <a:latin typeface="Corbel" panose="020B0503020204020204" pitchFamily="34" charset="0"/>
              </a:rPr>
              <a:t>Vinkkejä ja niksejä</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dirty="0"/>
                <a:t>A </a:t>
              </a:r>
              <a:r>
                <a:rPr lang="en-US" sz="2400" dirty="0"/>
                <a:t>Audience</a:t>
              </a:r>
              <a:endParaRPr lang="nl-NL"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dirty="0">
                  <a:solidFill>
                    <a:prstClr val="black"/>
                  </a:solidFill>
                </a:rPr>
                <a:t>A </a:t>
              </a:r>
              <a:r>
                <a:rPr lang="en-US" sz="2400" dirty="0">
                  <a:solidFill>
                    <a:prstClr val="black"/>
                  </a:solidFill>
                </a:rPr>
                <a:t>Action</a:t>
              </a:r>
              <a:r>
                <a:rPr lang="en-US" sz="2000" dirty="0">
                  <a:solidFill>
                    <a:prstClr val="black"/>
                  </a:solidFill>
                </a:rPr>
                <a:t> </a:t>
              </a:r>
              <a:endParaRPr lang="nl-N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dirty="0">
                  <a:solidFill>
                    <a:prstClr val="black"/>
                  </a:solidFill>
                </a:rPr>
                <a:t>M </a:t>
              </a:r>
              <a:r>
                <a:rPr lang="en-US" sz="2400" dirty="0">
                  <a:solidFill>
                    <a:prstClr val="black"/>
                  </a:solidFill>
                </a:rPr>
                <a:t>Media</a:t>
              </a:r>
              <a:r>
                <a:rPr lang="en-US" sz="2000" dirty="0">
                  <a:solidFill>
                    <a:prstClr val="black"/>
                  </a:solidFill>
                </a:rPr>
                <a:t> </a:t>
              </a:r>
              <a:endParaRPr lang="nl-NL"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dirty="0"/>
                <a:t>M </a:t>
              </a:r>
              <a:r>
                <a:rPr lang="en-US" sz="2400" dirty="0"/>
                <a:t>Messenger</a:t>
              </a:r>
              <a:endParaRPr lang="nl-NL"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dirty="0"/>
                <a:t>M </a:t>
              </a:r>
              <a:r>
                <a:rPr lang="en-US" sz="2400" dirty="0"/>
                <a:t>Message</a:t>
              </a:r>
              <a:endParaRPr lang="nl-NL"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dirty="0"/>
                <a:t>G </a:t>
              </a:r>
              <a:r>
                <a:rPr lang="en-US" sz="2400" dirty="0"/>
                <a:t>Goal</a:t>
              </a:r>
              <a:endParaRPr lang="nl-NL" sz="2000"/>
            </a:p>
          </p:txBody>
        </p:sp>
      </p:grpSp>
      <p:sp>
        <p:nvSpPr>
          <p:cNvPr id="26" name="Ovaal 25"/>
          <p:cNvSpPr/>
          <p:nvPr/>
        </p:nvSpPr>
        <p:spPr>
          <a:xfrm>
            <a:off x="8826500" y="42672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2624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en-US" dirty="0">
              <a:latin typeface="Corbel" panose="020B0503020204020204" pitchFamily="34" charset="0"/>
            </a:endParaRPr>
          </a:p>
          <a:p>
            <a:pPr marL="0" indent="0" algn="ctr">
              <a:buNone/>
            </a:pPr>
            <a:r>
              <a:rPr lang="fi-FI" dirty="0">
                <a:latin typeface="Corbel" panose="020B0503020204020204" pitchFamily="34" charset="0"/>
              </a:rPr>
              <a:t>Mitä sosiaalisen median alustoja… </a:t>
            </a:r>
          </a:p>
          <a:p>
            <a:pPr marL="0" indent="0" algn="ctr">
              <a:buNone/>
            </a:pPr>
            <a:r>
              <a:rPr lang="fi-FI" dirty="0">
                <a:latin typeface="Corbel" panose="020B0503020204020204" pitchFamily="34" charset="0"/>
              </a:rPr>
              <a:t>... </a:t>
            </a:r>
            <a:r>
              <a:rPr lang="fi-FI" b="1" dirty="0">
                <a:latin typeface="Corbel" panose="020B0503020204020204" pitchFamily="34" charset="0"/>
              </a:rPr>
              <a:t>tunnet</a:t>
            </a:r>
            <a:r>
              <a:rPr lang="fi-FI" dirty="0">
                <a:latin typeface="Corbel" panose="020B0503020204020204" pitchFamily="34" charset="0"/>
              </a:rPr>
              <a:t> (ja mitä et)?</a:t>
            </a:r>
          </a:p>
          <a:p>
            <a:pPr marL="457200" lvl="1" indent="0" algn="ctr">
              <a:buNone/>
            </a:pPr>
            <a:r>
              <a:rPr lang="fi-FI" sz="2800" dirty="0">
                <a:latin typeface="Corbel" panose="020B0503020204020204" pitchFamily="34" charset="0"/>
              </a:rPr>
              <a:t>… </a:t>
            </a:r>
            <a:r>
              <a:rPr lang="fi-FI" sz="2800" b="1" dirty="0">
                <a:latin typeface="Corbel" panose="020B0503020204020204" pitchFamily="34" charset="0"/>
              </a:rPr>
              <a:t>käytät</a:t>
            </a:r>
            <a:r>
              <a:rPr lang="fi-FI" sz="2800" dirty="0">
                <a:latin typeface="Corbel" panose="020B0503020204020204" pitchFamily="34" charset="0"/>
              </a:rPr>
              <a:t>, yksityiselämässä ja työssä?</a:t>
            </a:r>
          </a:p>
          <a:p>
            <a:pPr marL="457200" lvl="1" indent="0" algn="ctr">
              <a:buNone/>
            </a:pPr>
            <a:r>
              <a:rPr lang="fi-FI" sz="2800" dirty="0">
                <a:latin typeface="Corbel" panose="020B0503020204020204" pitchFamily="34" charset="0"/>
              </a:rPr>
              <a:t>… </a:t>
            </a:r>
            <a:r>
              <a:rPr lang="fi-FI" sz="2800" b="1" dirty="0">
                <a:latin typeface="Corbel" panose="020B0503020204020204" pitchFamily="34" charset="0"/>
              </a:rPr>
              <a:t>kohdeyleisösi</a:t>
            </a:r>
            <a:r>
              <a:rPr lang="fi-FI" sz="2800" dirty="0">
                <a:latin typeface="Corbel" panose="020B0503020204020204" pitchFamily="34" charset="0"/>
              </a:rPr>
              <a:t> käyttää?</a:t>
            </a:r>
          </a:p>
          <a:p>
            <a:pPr marL="0" indent="0" algn="ctr">
              <a:buNone/>
            </a:pPr>
            <a:endParaRPr lang="fi-FI" dirty="0">
              <a:latin typeface="Corbel" panose="020B0503020204020204" pitchFamily="34" charset="0"/>
            </a:endParaRPr>
          </a:p>
          <a:p>
            <a:pPr marL="0" indent="0" algn="ctr">
              <a:buNone/>
            </a:pPr>
            <a:r>
              <a:rPr lang="fi-FI" dirty="0">
                <a:latin typeface="Corbel" panose="020B0503020204020204" pitchFamily="34" charset="0"/>
              </a:rPr>
              <a:t>Mitä </a:t>
            </a:r>
            <a:r>
              <a:rPr lang="fi-FI" b="1" dirty="0">
                <a:latin typeface="Corbel" panose="020B0503020204020204" pitchFamily="34" charset="0"/>
              </a:rPr>
              <a:t>puutteita, mahdollisuuksia </a:t>
            </a:r>
            <a:r>
              <a:rPr lang="fi-FI" dirty="0">
                <a:latin typeface="Corbel" panose="020B0503020204020204" pitchFamily="34" charset="0"/>
              </a:rPr>
              <a:t>ja </a:t>
            </a:r>
            <a:r>
              <a:rPr lang="fi-FI" b="1" dirty="0">
                <a:latin typeface="Corbel" panose="020B0503020204020204" pitchFamily="34" charset="0"/>
              </a:rPr>
              <a:t>uhkia</a:t>
            </a:r>
            <a:r>
              <a:rPr lang="fi-FI" dirty="0">
                <a:latin typeface="Corbel" panose="020B0503020204020204" pitchFamily="34" charset="0"/>
              </a:rPr>
              <a:t> näet? </a:t>
            </a:r>
          </a:p>
          <a:p>
            <a:pPr lvl="1"/>
            <a:endParaRPr lang="en-US" dirty="0">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3278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al 18"/>
          <p:cNvSpPr>
            <a:spLocks noChangeAspect="1"/>
          </p:cNvSpPr>
          <p:nvPr/>
        </p:nvSpPr>
        <p:spPr>
          <a:xfrm>
            <a:off x="4996824" y="1887985"/>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stCxn id="25" idx="2"/>
          </p:cNvCxnSpPr>
          <p:nvPr/>
        </p:nvCxnSpPr>
        <p:spPr>
          <a:xfrm flipV="1">
            <a:off x="1330364" y="3543299"/>
            <a:ext cx="2105140" cy="38306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04800" y="2110486"/>
            <a:ext cx="2051127" cy="1815882"/>
          </a:xfrm>
          <a:prstGeom prst="rect">
            <a:avLst/>
          </a:prstGeom>
          <a:noFill/>
        </p:spPr>
        <p:txBody>
          <a:bodyPr wrap="square" rtlCol="0">
            <a:spAutoFit/>
          </a:bodyPr>
          <a:lstStyle/>
          <a:p>
            <a:r>
              <a:rPr lang="fi-FI" sz="2800" b="1" dirty="0">
                <a:solidFill>
                  <a:srgbClr val="FF0000"/>
                </a:solidFill>
              </a:rPr>
              <a:t>Sosiaaliset mediat, joita sinä käytät</a:t>
            </a:r>
          </a:p>
        </p:txBody>
      </p:sp>
      <p:cxnSp>
        <p:nvCxnSpPr>
          <p:cNvPr id="35" name="Rechte verbindingslijn met pijl 34"/>
          <p:cNvCxnSpPr>
            <a:stCxn id="36" idx="1"/>
          </p:cNvCxnSpPr>
          <p:nvPr/>
        </p:nvCxnSpPr>
        <p:spPr>
          <a:xfrm flipH="1">
            <a:off x="8077200" y="2953169"/>
            <a:ext cx="1213906" cy="8788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051127" cy="2246769"/>
          </a:xfrm>
          <a:prstGeom prst="rect">
            <a:avLst/>
          </a:prstGeom>
          <a:noFill/>
        </p:spPr>
        <p:txBody>
          <a:bodyPr wrap="square" rtlCol="0">
            <a:spAutoFit/>
          </a:bodyPr>
          <a:lstStyle/>
          <a:p>
            <a:r>
              <a:rPr lang="fi-FI" sz="2800" b="1" dirty="0">
                <a:solidFill>
                  <a:srgbClr val="FF0000"/>
                </a:solidFill>
              </a:rPr>
              <a:t>Sosiaaliset mediat, joita kohde-yleisösi käyttää </a:t>
            </a:r>
          </a:p>
        </p:txBody>
      </p:sp>
      <p:sp>
        <p:nvSpPr>
          <p:cNvPr id="42" name="Tekstvak 41"/>
          <p:cNvSpPr txBox="1"/>
          <p:nvPr/>
        </p:nvSpPr>
        <p:spPr>
          <a:xfrm>
            <a:off x="3860800" y="6062965"/>
            <a:ext cx="3378200" cy="523220"/>
          </a:xfrm>
          <a:prstGeom prst="rect">
            <a:avLst/>
          </a:prstGeom>
          <a:noFill/>
        </p:spPr>
        <p:txBody>
          <a:bodyPr wrap="square" rtlCol="0">
            <a:spAutoFit/>
          </a:bodyPr>
          <a:lstStyle/>
          <a:p>
            <a:pPr algn="ctr"/>
            <a:r>
              <a:rPr lang="fi-FI" sz="2800" b="1" dirty="0">
                <a:solidFill>
                  <a:srgbClr val="FF0000"/>
                </a:solidFill>
              </a:rPr>
              <a:t>Kohtaatteko tässä?</a:t>
            </a: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265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alt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rPr>
              <a:t>Tavoitatko ihmiset viestilläsi</a:t>
            </a:r>
            <a:r>
              <a:rPr lang="en-US" alt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endParaRPr lang="nl-NL" dirty="0">
              <a:latin typeface="Corbel" panose="020B0503020204020204" pitchFamily="34" charset="0"/>
            </a:endParaRPr>
          </a:p>
          <a:p>
            <a:pPr marL="0" indent="0" algn="ctr">
              <a:buNone/>
            </a:pPr>
            <a:r>
              <a:rPr lang="fi-FI" dirty="0">
                <a:latin typeface="Corbel" panose="020B0503020204020204" pitchFamily="34" charset="0"/>
              </a:rPr>
              <a:t>Hyödynnä verkostoasi</a:t>
            </a:r>
          </a:p>
          <a:p>
            <a:pPr marL="0" indent="0" algn="ctr">
              <a:buNone/>
            </a:pPr>
            <a:r>
              <a:rPr lang="fi-FI" dirty="0">
                <a:latin typeface="Corbel" panose="020B0503020204020204" pitchFamily="34" charset="0"/>
              </a:rPr>
              <a:t>Laajenna yleisöäsi</a:t>
            </a:r>
          </a:p>
          <a:p>
            <a:pPr marL="0" indent="0" algn="ctr">
              <a:buNone/>
            </a:pPr>
            <a:r>
              <a:rPr lang="fi-FI" dirty="0">
                <a:latin typeface="Corbel" panose="020B0503020204020204" pitchFamily="34" charset="0"/>
              </a:rPr>
              <a:t>Hanki faneja ja kannattajia</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99802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Odotukset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fi-FI" dirty="0">
                <a:latin typeface="Corbel" panose="020B0503020204020204" pitchFamily="34" charset="0"/>
              </a:rPr>
              <a:t>Yhteiskeskustelu</a:t>
            </a:r>
          </a:p>
          <a:p>
            <a:pPr marL="0" indent="0" algn="ctr">
              <a:buNone/>
            </a:pPr>
            <a:endParaRPr lang="fi-FI" dirty="0">
              <a:latin typeface="Corbel" panose="020B0503020204020204" pitchFamily="34" charset="0"/>
            </a:endParaRPr>
          </a:p>
          <a:p>
            <a:pPr marL="457200" lvl="1" indent="0" algn="ctr">
              <a:buNone/>
            </a:pPr>
            <a:r>
              <a:rPr lang="fi-FI" sz="2800" b="1" dirty="0">
                <a:latin typeface="Corbel" panose="020B0503020204020204" pitchFamily="34" charset="0"/>
              </a:rPr>
              <a:t>Mitä haluaisit oppia seminaarissa?</a:t>
            </a:r>
          </a:p>
          <a:p>
            <a:pPr marL="457200" lvl="1" indent="0" algn="ctr">
              <a:buNone/>
            </a:pPr>
            <a:r>
              <a:rPr lang="fi-FI" sz="2800" b="1" dirty="0">
                <a:latin typeface="Corbel" panose="020B0503020204020204" pitchFamily="34" charset="0"/>
              </a:rPr>
              <a:t>Mitä haluaisit kertoa muille?</a:t>
            </a:r>
          </a:p>
          <a:p>
            <a:pPr marL="457200" lvl="1" indent="0" algn="ctr">
              <a:buNone/>
            </a:pPr>
            <a:endParaRPr lang="fi-FI" sz="2800" b="1"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217335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Verkossa käydään dynaamista vuoropuhelua</a:t>
            </a:r>
          </a:p>
        </p:txBody>
      </p:sp>
      <p:sp>
        <p:nvSpPr>
          <p:cNvPr id="3" name="Tijdelijke aanduiding voor inhoud 2"/>
          <p:cNvSpPr>
            <a:spLocks noGrp="1"/>
          </p:cNvSpPr>
          <p:nvPr>
            <p:ph idx="1"/>
          </p:nvPr>
        </p:nvSpPr>
        <p:spPr>
          <a:xfrm>
            <a:off x="838199" y="1825625"/>
            <a:ext cx="11122977" cy="4351338"/>
          </a:xfrm>
        </p:spPr>
        <p:txBody>
          <a:bodyPr>
            <a:normAutofit/>
          </a:bodyPr>
          <a:lstStyle/>
          <a:p>
            <a:r>
              <a:rPr lang="fi-FI" dirty="0">
                <a:latin typeface="Corbel" panose="020B0503020204020204" pitchFamily="34" charset="0"/>
              </a:rPr>
              <a:t>Jatkuva viestivirta (ei kertaluonteinen markkinointitoimi)</a:t>
            </a:r>
          </a:p>
          <a:p>
            <a:r>
              <a:rPr lang="fi-FI" dirty="0">
                <a:latin typeface="Corbel" panose="020B0503020204020204" pitchFamily="34" charset="0"/>
              </a:rPr>
              <a:t>Vuoropuhelu (ei yksinpuhelu)</a:t>
            </a:r>
          </a:p>
          <a:p>
            <a:r>
              <a:rPr lang="fi-FI" dirty="0">
                <a:latin typeface="Corbel" panose="020B0503020204020204" pitchFamily="34" charset="0"/>
              </a:rPr>
              <a:t>Reagointimahdollisuus</a:t>
            </a:r>
          </a:p>
          <a:p>
            <a:r>
              <a:rPr lang="fi-FI" dirty="0">
                <a:latin typeface="Corbel" panose="020B0503020204020204" pitchFamily="34" charset="0"/>
              </a:rPr>
              <a:t>Verkkoviestintä (ei yksisuuntaisesti lähettäjältä vastaanottajalle)</a:t>
            </a:r>
          </a:p>
          <a:p>
            <a:r>
              <a:rPr lang="fi-FI" dirty="0">
                <a:latin typeface="Corbel" panose="020B0503020204020204" pitchFamily="34" charset="0"/>
              </a:rPr>
              <a:t>Henkilökohtaiset, yksilölliset viestit (ei nimettömiä massaviestejä)</a:t>
            </a:r>
          </a:p>
          <a:p>
            <a:r>
              <a:rPr lang="fi-FI" dirty="0">
                <a:latin typeface="Corbel" panose="020B0503020204020204" pitchFamily="34" charset="0"/>
              </a:rPr>
              <a:t>Pimeällä puolella: kaikukammio ja tietokupla (ei yhteenottoa tuntemattoman kanssa)</a:t>
            </a:r>
          </a:p>
          <a:p>
            <a:endParaRPr lang="nl-NL"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183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42950" y="2037775"/>
            <a:ext cx="10515600" cy="1325563"/>
          </a:xfrm>
          <a:solidFill>
            <a:schemeClr val="bg1"/>
          </a:solidFill>
        </p:spPr>
        <p:txBody>
          <a:bodyPr>
            <a:normAutofit/>
          </a:bodyPr>
          <a:lstStyle/>
          <a:p>
            <a:pPr algn="ctr"/>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Kaikukammio- eli tietokuplavaikutus</a:t>
            </a: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696421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Miten</a:t>
            </a:r>
            <a:r>
              <a:rPr lang="fi-FI" sz="3600" dirty="0">
                <a:latin typeface="Cambria"/>
              </a:rPr>
              <a:t> </a:t>
            </a:r>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saat aikaan käyttäytymismuutoksen</a:t>
            </a:r>
            <a:r>
              <a:rPr lang="en-US" sz="36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en-US" b="1" dirty="0">
              <a:latin typeface="Corbel" panose="020B0503020204020204" pitchFamily="34" charset="0"/>
            </a:endParaRPr>
          </a:p>
          <a:p>
            <a:pPr marL="0" indent="0" algn="ctr">
              <a:buNone/>
            </a:pPr>
            <a:r>
              <a:rPr lang="fi-FI" b="1" dirty="0">
                <a:latin typeface="Corbel" panose="020B0503020204020204" pitchFamily="34" charset="0"/>
              </a:rPr>
              <a:t>Tee siitä helppoa.</a:t>
            </a:r>
          </a:p>
          <a:p>
            <a:pPr marL="0" lvl="0" indent="0" algn="ctr">
              <a:buNone/>
            </a:pPr>
            <a:r>
              <a:rPr lang="fi-FI" b="1" dirty="0">
                <a:latin typeface="Corbel" panose="020B0503020204020204" pitchFamily="34" charset="0"/>
              </a:rPr>
              <a:t>Tee siitä sosiaalista.</a:t>
            </a:r>
          </a:p>
          <a:p>
            <a:pPr marL="0" lvl="0" indent="0" algn="ctr">
              <a:buNone/>
            </a:pPr>
            <a:r>
              <a:rPr lang="fi-FI" b="1" dirty="0">
                <a:latin typeface="Corbel" panose="020B0503020204020204" pitchFamily="34" charset="0"/>
              </a:rPr>
              <a:t>Tee siitä coolia.</a:t>
            </a:r>
          </a:p>
          <a:p>
            <a:pPr marL="0" lvl="0" indent="0" algn="ctr">
              <a:buNone/>
            </a:pPr>
            <a:r>
              <a:rPr lang="fi-FI" b="1" dirty="0">
                <a:latin typeface="Corbel" panose="020B0503020204020204" pitchFamily="34" charset="0"/>
              </a:rPr>
              <a:t>Tee siitä aikasidonnaista.</a:t>
            </a:r>
          </a:p>
          <a:p>
            <a:pPr marL="0" indent="0" algn="ctr">
              <a:buNone/>
            </a:pPr>
            <a:endParaRPr lang="en-US" sz="14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54885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Harjoitustehtävä</a:t>
            </a:r>
          </a:p>
        </p:txBody>
      </p:sp>
      <p:sp>
        <p:nvSpPr>
          <p:cNvPr id="3" name="Tijdelijke aanduiding voor inhoud 2"/>
          <p:cNvSpPr>
            <a:spLocks noGrp="1"/>
          </p:cNvSpPr>
          <p:nvPr>
            <p:ph idx="1"/>
          </p:nvPr>
        </p:nvSpPr>
        <p:spPr/>
        <p:txBody>
          <a:bodyPr/>
          <a:lstStyle/>
          <a:p>
            <a:pPr marL="0" indent="0" algn="ctr">
              <a:buNone/>
            </a:pPr>
            <a:r>
              <a:rPr lang="fi-FI" dirty="0">
                <a:latin typeface="Corbel" panose="020B0503020204020204" pitchFamily="34" charset="0"/>
              </a:rPr>
              <a:t>Jakautukaa kolmen hengen ryhmiin.</a:t>
            </a:r>
          </a:p>
          <a:p>
            <a:pPr marL="0" indent="0" algn="ctr">
              <a:buNone/>
            </a:pPr>
            <a:r>
              <a:rPr lang="fi-FI" b="1" dirty="0">
                <a:latin typeface="Corbel" panose="020B0503020204020204" pitchFamily="34" charset="0"/>
              </a:rPr>
              <a:t>Etsikää internetistä hyviä esimerkkejä dynaamisesta vuoropuhelusta.</a:t>
            </a:r>
          </a:p>
          <a:p>
            <a:pPr marL="0" indent="0" algn="ctr">
              <a:buNone/>
            </a:pPr>
            <a:r>
              <a:rPr lang="fi-FI" b="1" dirty="0">
                <a:latin typeface="Corbel" panose="020B0503020204020204" pitchFamily="34" charset="0"/>
              </a:rPr>
              <a:t>Keskustelkaa esimerkin toimintaperiaatteista.</a:t>
            </a:r>
          </a:p>
          <a:p>
            <a:pPr marL="0" indent="0" algn="ctr">
              <a:buNone/>
            </a:pPr>
            <a:r>
              <a:rPr lang="fi-FI" dirty="0">
                <a:latin typeface="Corbel" panose="020B0503020204020204" pitchFamily="34" charset="0"/>
              </a:rPr>
              <a:t>15 min.</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13071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fi-FI" sz="4800" b="1" dirty="0">
                <a:solidFill>
                  <a:srgbClr val="002060"/>
                </a:solidFill>
                <a:latin typeface="Verdana" panose="020B0604030504040204" pitchFamily="34" charset="0"/>
                <a:ea typeface="Verdana" panose="020B0604030504040204" pitchFamily="34" charset="0"/>
                <a:cs typeface="Verdana" panose="020B0604030504040204" pitchFamily="34" charset="0"/>
              </a:rPr>
              <a:t>Kolme suurta sosiaalisen median alustaa</a:t>
            </a:r>
          </a:p>
        </p:txBody>
      </p:sp>
      <p:pic>
        <p:nvPicPr>
          <p:cNvPr id="6"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67" y="2021234"/>
            <a:ext cx="2751626"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645" y="2085441"/>
            <a:ext cx="3717002" cy="2617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784" y="2021234"/>
            <a:ext cx="2745562"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85584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7422928" cy="4351338"/>
          </a:xfrm>
        </p:spPr>
        <p:txBody>
          <a:bodyPr>
            <a:normAutofit fontScale="92500" lnSpcReduction="10000"/>
          </a:bodyPr>
          <a:lstStyle/>
          <a:p>
            <a:pPr marL="0" indent="0">
              <a:buNone/>
            </a:pPr>
            <a:r>
              <a:rPr lang="fi-FI" sz="4000" dirty="0">
                <a:latin typeface="Corbel" panose="020B0503020204020204" pitchFamily="34" charset="0"/>
              </a:rPr>
              <a:t>”70 % teini-ikäisistä ja vuosituhannen vaihteessa syntyneistä uskoo, että YouTube-julkaisijat muovaavat kulttuuria ja heidän elämäänsä.”</a:t>
            </a:r>
          </a:p>
          <a:p>
            <a:pPr marL="0" indent="0">
              <a:buNone/>
            </a:pPr>
            <a:endParaRPr lang="fi-FI" sz="4000" dirty="0">
              <a:latin typeface="Corbel" panose="020B0503020204020204" pitchFamily="34" charset="0"/>
            </a:endParaRPr>
          </a:p>
          <a:p>
            <a:pPr marL="0" indent="0">
              <a:buNone/>
            </a:pPr>
            <a:r>
              <a:rPr lang="fi-FI" b="1" dirty="0">
                <a:solidFill>
                  <a:srgbClr val="002060"/>
                </a:solidFill>
                <a:latin typeface="Corbel" panose="020B0503020204020204" pitchFamily="34" charset="0"/>
              </a:rPr>
              <a:t>Formaatti</a:t>
            </a:r>
          </a:p>
          <a:p>
            <a:r>
              <a:rPr lang="fi-FI" dirty="0">
                <a:latin typeface="Corbel" panose="020B0503020204020204" pitchFamily="34" charset="0"/>
              </a:rPr>
              <a:t>Televisiolaatu ei ole tarpeen.</a:t>
            </a:r>
          </a:p>
          <a:p>
            <a:r>
              <a:rPr lang="fi-FI" dirty="0">
                <a:latin typeface="Corbel" panose="020B0503020204020204" pitchFamily="34" charset="0"/>
              </a:rPr>
              <a:t>YouTuben ansiosta elokuvien tekeminen ja katsominen on helpompaa kuin koskaan ennen. </a:t>
            </a:r>
            <a:endParaRPr lang="fi-FI" sz="4000" dirty="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2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379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10 </a:t>
            </a:r>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perusperiaatetta</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387" y="1344491"/>
            <a:ext cx="6191135" cy="511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en-US" sz="2400" dirty="0"/>
              <a:t>Bit.ly/10fundamentals</a:t>
            </a:r>
            <a:endParaRPr lang="nl-NL" sz="2400"/>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83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Viisi kymmenestä</a:t>
            </a:r>
          </a:p>
        </p:txBody>
      </p:sp>
      <p:sp>
        <p:nvSpPr>
          <p:cNvPr id="3" name="Tijdelijke aanduiding voor inhoud 2"/>
          <p:cNvSpPr>
            <a:spLocks noGrp="1"/>
          </p:cNvSpPr>
          <p:nvPr>
            <p:ph idx="1"/>
          </p:nvPr>
        </p:nvSpPr>
        <p:spPr/>
        <p:txBody>
          <a:bodyPr>
            <a:normAutofit/>
          </a:bodyPr>
          <a:lstStyle/>
          <a:p>
            <a:pPr marL="0" indent="0" algn="ctr">
              <a:buNone/>
            </a:pPr>
            <a:r>
              <a:rPr lang="fi-FI" sz="3600" dirty="0">
                <a:latin typeface="Corbel" panose="020B0503020204020204" pitchFamily="34" charset="0"/>
              </a:rPr>
              <a:t>Keskustelu</a:t>
            </a:r>
          </a:p>
          <a:p>
            <a:pPr marL="0" indent="0" algn="ctr">
              <a:buNone/>
            </a:pPr>
            <a:r>
              <a:rPr lang="fi-FI" sz="3600" dirty="0">
                <a:latin typeface="Corbel" panose="020B0503020204020204" pitchFamily="34" charset="0"/>
              </a:rPr>
              <a:t>Yhdenmukaisuus</a:t>
            </a:r>
          </a:p>
          <a:p>
            <a:pPr marL="0" indent="0" algn="ctr">
              <a:buNone/>
            </a:pPr>
            <a:r>
              <a:rPr lang="fi-FI" sz="3600" dirty="0">
                <a:latin typeface="Corbel" panose="020B0503020204020204" pitchFamily="34" charset="0"/>
              </a:rPr>
              <a:t>Pysyvyys</a:t>
            </a:r>
          </a:p>
          <a:p>
            <a:pPr marL="0" indent="0" algn="ctr">
              <a:buNone/>
            </a:pPr>
            <a:r>
              <a:rPr lang="fi-FI" sz="3600" dirty="0">
                <a:latin typeface="Corbel" panose="020B0503020204020204" pitchFamily="34" charset="0"/>
              </a:rPr>
              <a:t>Löydettävyys</a:t>
            </a:r>
          </a:p>
          <a:p>
            <a:pPr marL="0" indent="0" algn="ctr">
              <a:buNone/>
            </a:pPr>
            <a:r>
              <a:rPr lang="fi-FI" sz="3600" dirty="0">
                <a:latin typeface="Corbel" panose="020B0503020204020204" pitchFamily="34" charset="0"/>
              </a:rPr>
              <a:t>Yhteistyö</a:t>
            </a:r>
          </a:p>
          <a:p>
            <a:endParaRPr lang="nl-NL" sz="3600" dirty="0">
              <a:latin typeface="Corbel" panose="020B0503020204020204" pitchFamily="34" charset="0"/>
            </a:endParaRPr>
          </a:p>
        </p:txBody>
      </p:sp>
      <p:pic>
        <p:nvPicPr>
          <p:cNvPr id="4" name="Picture 2" descr="https://www.youtube.com/yt/brand/media/image/YouTube-icon-full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64854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177"/>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635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dirty="0">
                <a:solidFill>
                  <a:srgbClr val="002060"/>
                </a:solidFill>
                <a:latin typeface="Verdana"/>
                <a:ea typeface="Verdana" panose="020B0604030504040204" pitchFamily="34" charset="0"/>
                <a:cs typeface="Verdana" panose="020B0604030504040204" pitchFamily="34" charset="0"/>
              </a:rPr>
              <a:t>Kuusi peruskysymyst</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ä</a:t>
            </a:r>
          </a:p>
        </p:txBody>
      </p:sp>
      <p:sp>
        <p:nvSpPr>
          <p:cNvPr id="3" name="Tijdelijke aanduiding voor inhoud 2"/>
          <p:cNvSpPr>
            <a:spLocks noGrp="1"/>
          </p:cNvSpPr>
          <p:nvPr>
            <p:ph idx="1"/>
          </p:nvPr>
        </p:nvSpPr>
        <p:spPr/>
        <p:txBody>
          <a:bodyPr/>
          <a:lstStyle/>
          <a:p>
            <a:pPr marL="514350" indent="-514350">
              <a:buFont typeface="+mj-lt"/>
              <a:buAutoNum type="arabicPeriod"/>
            </a:pPr>
            <a:r>
              <a:rPr lang="fi-FI" dirty="0">
                <a:latin typeface="Corbel" panose="020B0503020204020204" pitchFamily="34" charset="0"/>
              </a:rPr>
              <a:t>Mikä on tavoitteesi (goal)?</a:t>
            </a:r>
          </a:p>
          <a:p>
            <a:pPr marL="514350" indent="-514350">
              <a:buFont typeface="+mj-lt"/>
              <a:buAutoNum type="arabicPeriod"/>
            </a:pPr>
            <a:r>
              <a:rPr lang="fi-FI" dirty="0">
                <a:latin typeface="Corbel" panose="020B0503020204020204" pitchFamily="34" charset="0"/>
              </a:rPr>
              <a:t>Mikä on kohdeyleisösi (audience)?</a:t>
            </a:r>
          </a:p>
          <a:p>
            <a:pPr marL="514350" indent="-514350">
              <a:buFont typeface="+mj-lt"/>
              <a:buAutoNum type="arabicPeriod"/>
            </a:pPr>
            <a:r>
              <a:rPr lang="fi-FI" dirty="0">
                <a:latin typeface="Corbel" panose="020B0503020204020204" pitchFamily="34" charset="0"/>
              </a:rPr>
              <a:t>Mikä on viestisi (message)?</a:t>
            </a:r>
          </a:p>
          <a:p>
            <a:pPr marL="514350" indent="-514350">
              <a:buFont typeface="+mj-lt"/>
              <a:buAutoNum type="arabicPeriod"/>
            </a:pPr>
            <a:r>
              <a:rPr lang="fi-FI" dirty="0">
                <a:latin typeface="Corbel" panose="020B0503020204020204" pitchFamily="34" charset="0"/>
              </a:rPr>
              <a:t>Kuka on viestinviejä (messenger)?</a:t>
            </a:r>
          </a:p>
          <a:p>
            <a:pPr marL="514350" indent="-514350">
              <a:buFont typeface="+mj-lt"/>
              <a:buAutoNum type="arabicPeriod"/>
            </a:pPr>
            <a:r>
              <a:rPr lang="fi-FI" dirty="0">
                <a:latin typeface="Corbel" panose="020B0503020204020204" pitchFamily="34" charset="0"/>
              </a:rPr>
              <a:t>Mitä medioita käytät (media)?</a:t>
            </a:r>
          </a:p>
          <a:p>
            <a:pPr marL="514350" indent="-514350">
              <a:buFont typeface="+mj-lt"/>
              <a:buAutoNum type="arabicPeriod"/>
            </a:pPr>
            <a:r>
              <a:rPr lang="fi-FI" dirty="0">
                <a:latin typeface="Corbel" panose="020B0503020204020204" pitchFamily="34" charset="0"/>
              </a:rPr>
              <a:t>Mikä on toimintakehotuksesi (action)?</a:t>
            </a:r>
          </a:p>
          <a:p>
            <a:pPr marL="0" indent="0">
              <a:buNone/>
            </a:pPr>
            <a:endParaRPr lang="en-US" dirty="0">
              <a:latin typeface="Corbel" panose="020B0503020204020204" pitchFamily="34" charset="0"/>
            </a:endParaRPr>
          </a:p>
        </p:txBody>
      </p:sp>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dirty="0"/>
              <a:t>A </a:t>
            </a:r>
            <a:r>
              <a:rPr lang="en-US" sz="2400" dirty="0"/>
              <a:t>Audience</a:t>
            </a:r>
            <a:endParaRPr lang="nl-NL" sz="2000" dirty="0"/>
          </a:p>
        </p:txBody>
      </p:sp>
      <p:sp>
        <p:nvSpPr>
          <p:cNvPr id="20" name="Tekstvak 19"/>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dirty="0">
                <a:solidFill>
                  <a:prstClr val="black"/>
                </a:solidFill>
              </a:rPr>
              <a:t>A </a:t>
            </a:r>
            <a:r>
              <a:rPr lang="en-US" sz="2400" dirty="0">
                <a:solidFill>
                  <a:prstClr val="black"/>
                </a:solidFill>
              </a:rPr>
              <a:t>Action</a:t>
            </a:r>
            <a:r>
              <a:rPr lang="en-US" sz="2000" dirty="0">
                <a:solidFill>
                  <a:prstClr val="black"/>
                </a:solidFill>
              </a:rPr>
              <a:t> </a:t>
            </a:r>
            <a:endParaRPr lang="nl-NL" sz="2000"/>
          </a:p>
        </p:txBody>
      </p:sp>
      <p:sp>
        <p:nvSpPr>
          <p:cNvPr id="21" name="Tekstvak 20"/>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dirty="0">
                <a:solidFill>
                  <a:prstClr val="black"/>
                </a:solidFill>
              </a:rPr>
              <a:t>M </a:t>
            </a:r>
            <a:r>
              <a:rPr lang="en-US" sz="2400" dirty="0">
                <a:solidFill>
                  <a:prstClr val="black"/>
                </a:solidFill>
              </a:rPr>
              <a:t>Media</a:t>
            </a:r>
            <a:r>
              <a:rPr lang="en-US" sz="2000" dirty="0">
                <a:solidFill>
                  <a:prstClr val="black"/>
                </a:solidFill>
              </a:rPr>
              <a:t> </a:t>
            </a:r>
            <a:endParaRPr lang="nl-NL" sz="2000"/>
          </a:p>
        </p:txBody>
      </p:sp>
      <p:sp>
        <p:nvSpPr>
          <p:cNvPr id="22" name="Tekstvak 21"/>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dirty="0"/>
              <a:t>M </a:t>
            </a:r>
            <a:r>
              <a:rPr lang="en-US" sz="2400" dirty="0"/>
              <a:t>Messenger</a:t>
            </a:r>
            <a:endParaRPr lang="nl-NL" sz="2000"/>
          </a:p>
        </p:txBody>
      </p:sp>
      <p:sp>
        <p:nvSpPr>
          <p:cNvPr id="23" name="Tekstvak 22"/>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dirty="0"/>
              <a:t>M </a:t>
            </a:r>
            <a:r>
              <a:rPr lang="en-US" sz="2400" dirty="0"/>
              <a:t>Message</a:t>
            </a:r>
            <a:endParaRPr lang="nl-NL"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dirty="0"/>
              <a:t>G </a:t>
            </a:r>
            <a:r>
              <a:rPr lang="en-US" sz="2400" dirty="0"/>
              <a:t>Goal</a:t>
            </a:r>
            <a:endParaRPr lang="nl-NL" sz="2000" dirty="0"/>
          </a:p>
        </p:txBody>
      </p:sp>
    </p:spTree>
    <p:extLst>
      <p:ext uri="{BB962C8B-B14F-4D97-AF65-F5344CB8AC3E}">
        <p14:creationId xmlns:p14="http://schemas.microsoft.com/office/powerpoint/2010/main" val="4165044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fi-FI" sz="4000" dirty="0">
                <a:latin typeface="Corbel" panose="020B0503020204020204" pitchFamily="34" charset="0"/>
              </a:rPr>
              <a:t>”Facebookiin ladataan päivittäin miljardi valokuvaa.”</a:t>
            </a:r>
          </a:p>
          <a:p>
            <a:pPr marL="0" indent="0">
              <a:buNone/>
            </a:pPr>
            <a:endParaRPr lang="en-US" sz="4000" dirty="0">
              <a:latin typeface="Corbel" panose="020B0503020204020204" pitchFamily="34" charset="0"/>
            </a:endParaRPr>
          </a:p>
          <a:p>
            <a:pPr marL="0" indent="0">
              <a:buNone/>
            </a:pPr>
            <a:endParaRPr lang="en-US" sz="4000" dirty="0">
              <a:latin typeface="Corbel" panose="020B0503020204020204" pitchFamily="34" charset="0"/>
            </a:endParaRPr>
          </a:p>
          <a:p>
            <a:pPr marL="0" indent="0">
              <a:buNone/>
            </a:pPr>
            <a:r>
              <a:rPr lang="fi-FI" sz="3600" dirty="0">
                <a:solidFill>
                  <a:srgbClr val="002060"/>
                </a:solidFill>
                <a:latin typeface="Corbel" panose="020B0503020204020204" pitchFamily="34" charset="0"/>
              </a:rPr>
              <a:t>Valmis on parempi kuin täydellinen.</a:t>
            </a:r>
          </a:p>
          <a:p>
            <a:pPr marL="0" indent="0">
              <a:buNone/>
            </a:pPr>
            <a:endParaRPr lang="en-US" sz="4000" dirty="0">
              <a:latin typeface="Corbel" panose="020B0503020204020204" pitchFamily="34" charset="0"/>
            </a:endParaRPr>
          </a:p>
          <a:p>
            <a:pPr marL="0" indent="0">
              <a:buNone/>
            </a:pPr>
            <a:endParaRPr lang="nl-NL" sz="4000" dirty="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5639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Mikä toimii Facebookissa</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fi-FI" dirty="0">
                <a:latin typeface="Corbel" panose="020B0503020204020204" pitchFamily="34" charset="0"/>
              </a:rPr>
              <a:t>Käytä keskustelevaa sävyä, ole</a:t>
            </a:r>
          </a:p>
          <a:p>
            <a:pPr marL="0" indent="0" algn="ctr">
              <a:buNone/>
            </a:pPr>
            <a:r>
              <a:rPr lang="fi-FI" b="1" dirty="0">
                <a:latin typeface="Corbel" panose="020B0503020204020204" pitchFamily="34" charset="0"/>
              </a:rPr>
              <a:t>epämuodollinen, persoonallinen ja rohkaise vastaamaan.</a:t>
            </a:r>
          </a:p>
          <a:p>
            <a:pPr marL="0" indent="0" algn="ctr">
              <a:buNone/>
            </a:pPr>
            <a:endParaRPr lang="fi-FI" dirty="0">
              <a:latin typeface="Corbel" panose="020B0503020204020204" pitchFamily="34" charset="0"/>
            </a:endParaRPr>
          </a:p>
          <a:p>
            <a:pPr marL="0" indent="0" algn="ctr">
              <a:buNone/>
            </a:pPr>
            <a:r>
              <a:rPr lang="fi-FI" dirty="0">
                <a:latin typeface="Corbel" panose="020B0503020204020204" pitchFamily="34" charset="0"/>
              </a:rPr>
              <a:t>Ole aito.</a:t>
            </a:r>
          </a:p>
          <a:p>
            <a:pPr marL="0" indent="0" algn="ctr">
              <a:buNone/>
            </a:pPr>
            <a:r>
              <a:rPr lang="fi-FI" dirty="0">
                <a:latin typeface="Corbel" panose="020B0503020204020204" pitchFamily="34" charset="0"/>
              </a:rPr>
              <a:t>Ole visuaalinen.</a:t>
            </a:r>
          </a:p>
          <a:p>
            <a:pPr marL="0" indent="0" algn="ctr">
              <a:buNone/>
            </a:pPr>
            <a:r>
              <a:rPr lang="fi-FI" dirty="0">
                <a:latin typeface="Corbel" panose="020B0503020204020204" pitchFamily="34" charset="0"/>
              </a:rPr>
              <a:t>Ole mutkaton.</a:t>
            </a:r>
          </a:p>
          <a:p>
            <a:pPr marL="0" indent="0" algn="ctr">
              <a:buNone/>
            </a:pPr>
            <a:r>
              <a:rPr lang="fi-FI" dirty="0">
                <a:latin typeface="Corbel" panose="020B0503020204020204" pitchFamily="34" charset="0"/>
              </a:rPr>
              <a:t>Ole ajankohtainen.</a:t>
            </a: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84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03201"/>
            <a:ext cx="10515600" cy="1487488"/>
          </a:xfrm>
        </p:spPr>
        <p:txBody>
          <a:bodyPr>
            <a:normAutofit/>
          </a:bodyPr>
          <a:lstStyle/>
          <a:p>
            <a:pPr marL="0" indent="0"/>
            <a:r>
              <a:rPr lang="fi-FI"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Ilmainen näkyvyys </a:t>
            </a:r>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ja maksettu näkyvyys</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30"/>
          <a:stretch/>
        </p:blipFill>
        <p:spPr bwMode="auto">
          <a:xfrm>
            <a:off x="0" y="1425406"/>
            <a:ext cx="12192000" cy="600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68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fi-FI" sz="4000" dirty="0">
                <a:latin typeface="Corbel" panose="020B0503020204020204" pitchFamily="34" charset="0"/>
              </a:rPr>
              <a:t>40 % on ”kuuntelijoita”.</a:t>
            </a:r>
          </a:p>
          <a:p>
            <a:pPr marL="0" indent="0">
              <a:buNone/>
            </a:pPr>
            <a:endParaRPr lang="en-US" sz="4000" dirty="0">
              <a:latin typeface="Corbel" panose="020B0503020204020204" pitchFamily="34" charset="0"/>
            </a:endParaRPr>
          </a:p>
          <a:p>
            <a:pPr marL="0" indent="0">
              <a:buNone/>
            </a:pPr>
            <a:endParaRPr lang="en-US" sz="4000" dirty="0">
              <a:latin typeface="Corbel" panose="020B0503020204020204" pitchFamily="34" charset="0"/>
            </a:endParaRPr>
          </a:p>
          <a:p>
            <a:pPr marL="0" indent="0">
              <a:buNone/>
            </a:pPr>
            <a:endParaRPr lang="en-US" sz="4000" dirty="0">
              <a:latin typeface="Corbel" panose="020B0503020204020204" pitchFamily="34" charset="0"/>
            </a:endParaRPr>
          </a:p>
          <a:p>
            <a:pPr marL="0" indent="0">
              <a:buNone/>
            </a:pPr>
            <a:r>
              <a:rPr lang="fi-FI" b="1" dirty="0">
                <a:solidFill>
                  <a:srgbClr val="002060"/>
                </a:solidFill>
                <a:latin typeface="Corbel" panose="020B0503020204020204" pitchFamily="34" charset="0"/>
              </a:rPr>
              <a:t>Uskottavuus syntyy ajan myötä. Ole vilpitön ja johdonmukainen.</a:t>
            </a: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66816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65125"/>
            <a:ext cx="10515600" cy="1325563"/>
          </a:xfrm>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Mikä toimii Twitterissä</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260" y="184209"/>
            <a:ext cx="3781993" cy="509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3" name="Tijdelijke aanduiding voor inhoud 2"/>
          <p:cNvSpPr>
            <a:spLocks noGrp="1"/>
          </p:cNvSpPr>
          <p:nvPr>
            <p:ph idx="1"/>
          </p:nvPr>
        </p:nvSpPr>
        <p:spPr>
          <a:xfrm>
            <a:off x="838200" y="2248713"/>
            <a:ext cx="10515600" cy="4351338"/>
          </a:xfrm>
        </p:spPr>
        <p:txBody>
          <a:bodyPr/>
          <a:lstStyle/>
          <a:p>
            <a:r>
              <a:rPr lang="fi-FI" dirty="0">
                <a:latin typeface="Corbel" panose="020B0503020204020204" pitchFamily="34" charset="0"/>
              </a:rPr>
              <a:t>Asiapitoinen sisältö. Persoonallinen kieli.</a:t>
            </a:r>
          </a:p>
          <a:p>
            <a:r>
              <a:rPr lang="fi-FI" dirty="0">
                <a:latin typeface="Corbel" panose="020B0503020204020204" pitchFamily="34" charset="0"/>
              </a:rPr>
              <a:t>Mieti, mikä kiinnostaa kohdeyleisöäsi.</a:t>
            </a:r>
          </a:p>
          <a:p>
            <a:r>
              <a:rPr lang="fi-FI" dirty="0">
                <a:latin typeface="Corbel" panose="020B0503020204020204" pitchFamily="34" charset="0"/>
              </a:rPr>
              <a:t>Sisältönä jokapäiväinen toiminta.</a:t>
            </a:r>
          </a:p>
          <a:p>
            <a:r>
              <a:rPr lang="fi-FI" dirty="0">
                <a:latin typeface="Corbel" panose="020B0503020204020204" pitchFamily="34" charset="0"/>
              </a:rPr>
              <a:t>Vinkki: tarjoa kysymys ja vastaus -istuntoja.</a:t>
            </a:r>
          </a:p>
          <a:p>
            <a:r>
              <a:rPr lang="fi-FI" dirty="0">
                <a:latin typeface="Corbel" panose="020B0503020204020204" pitchFamily="34" charset="0"/>
              </a:rPr>
              <a:t>Älä odota, tartu hetkeen.</a:t>
            </a:r>
          </a:p>
          <a:p>
            <a:pPr marL="0" indent="0">
              <a:buNone/>
            </a:pPr>
            <a:endParaRPr lang="fi-FI" dirty="0">
              <a:latin typeface="Corbel" panose="020B0503020204020204" pitchFamily="34" charset="0"/>
            </a:endParaRPr>
          </a:p>
          <a:p>
            <a:pPr marL="0" indent="0">
              <a:buNone/>
            </a:pPr>
            <a:r>
              <a:rPr lang="fi-FI" dirty="0">
                <a:solidFill>
                  <a:srgbClr val="002060"/>
                </a:solidFill>
                <a:latin typeface="Corbel" panose="020B0503020204020204" pitchFamily="34" charset="0"/>
              </a:rPr>
              <a:t>Mieti kenelle ja milloin viestität. </a:t>
            </a:r>
            <a:endParaRPr lang="fi-FI" dirty="0">
              <a:latin typeface="Corbel" panose="020B0503020204020204" pitchFamily="34" charset="0"/>
            </a:endParaRPr>
          </a:p>
          <a:p>
            <a:pPr marL="0" indent="0">
              <a:buNone/>
            </a:pPr>
            <a:endParaRPr lang="nl-NL" dirty="0">
              <a:latin typeface="Corbel" panose="020B0503020204020204" pitchFamily="34" charset="0"/>
            </a:endParaRPr>
          </a:p>
        </p:txBody>
      </p:sp>
    </p:spTree>
    <p:extLst>
      <p:ext uri="{BB962C8B-B14F-4D97-AF65-F5344CB8AC3E}">
        <p14:creationId xmlns:p14="http://schemas.microsoft.com/office/powerpoint/2010/main" val="2004314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Teetauko</a:t>
            </a:r>
            <a:endParaRPr lang="fi-FI" sz="4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dirty="0">
                <a:latin typeface="Corbel" panose="020B0503020204020204" pitchFamily="34" charset="0"/>
              </a:rPr>
              <a:t>15.30–15.45</a:t>
            </a:r>
            <a:endParaRPr lang="nl-NL" sz="28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41368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Oletko oikealla tiellä?</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837" y="141398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Afbeelding 1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32916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Vihapuhe: mitä tehdä</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96" y="2374910"/>
            <a:ext cx="1188826" cy="118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1723" y="2454047"/>
            <a:ext cx="1459919" cy="1027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facebookbrand.com/wp-content/themes/fb-branding/prj-fb-branding/assets/images/fb-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5976" y="2374910"/>
            <a:ext cx="1186206" cy="118620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p:cNvSpPr>
            <a:spLocks noGrp="1"/>
          </p:cNvSpPr>
          <p:nvPr>
            <p:ph idx="1"/>
          </p:nvPr>
        </p:nvSpPr>
        <p:spPr/>
        <p:txBody>
          <a:bodyPr/>
          <a:lstStyle/>
          <a:p>
            <a:r>
              <a:rPr lang="fi-FI" dirty="0">
                <a:latin typeface="Corbel" panose="020B0503020204020204" pitchFamily="34" charset="0"/>
              </a:rPr>
              <a:t>Vastaa</a:t>
            </a:r>
          </a:p>
          <a:p>
            <a:r>
              <a:rPr lang="fi-FI" dirty="0">
                <a:latin typeface="Corbel" panose="020B0503020204020204" pitchFamily="34" charset="0"/>
              </a:rPr>
              <a:t>Ilmianna</a:t>
            </a:r>
          </a:p>
          <a:p>
            <a:r>
              <a:rPr lang="fi-FI" dirty="0">
                <a:latin typeface="Corbel" panose="020B0503020204020204" pitchFamily="34" charset="0"/>
              </a:rPr>
              <a:t>Jätä omaan arvoonsa</a:t>
            </a:r>
          </a:p>
          <a:p>
            <a:r>
              <a:rPr lang="fi-FI" dirty="0">
                <a:latin typeface="Corbel" panose="020B0503020204020204" pitchFamily="34" charset="0"/>
              </a:rPr>
              <a:t>Piilota</a:t>
            </a:r>
          </a:p>
          <a:p>
            <a:r>
              <a:rPr lang="fi-FI" dirty="0">
                <a:latin typeface="Corbel" panose="020B0503020204020204" pitchFamily="34" charset="0"/>
              </a:rPr>
              <a:t>Estä, poista</a:t>
            </a:r>
          </a:p>
        </p:txBody>
      </p:sp>
      <p:pic>
        <p:nvPicPr>
          <p:cNvPr id="8" name="Afbeelding 7"/>
          <p:cNvPicPr/>
          <p:nvPr/>
        </p:nvPicPr>
        <p:blipFill>
          <a:blip r:embed="rId6">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59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1702629"/>
            <a:ext cx="6299579" cy="1325563"/>
          </a:xfrm>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Tietopaketti</a:t>
            </a:r>
            <a:b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vastapuheesta</a:t>
            </a:r>
          </a:p>
        </p:txBody>
      </p:sp>
      <p:sp>
        <p:nvSpPr>
          <p:cNvPr id="5" name="Tijdelijke aanduiding voor inhoud 4"/>
          <p:cNvSpPr>
            <a:spLocks noGrp="1"/>
          </p:cNvSpPr>
          <p:nvPr>
            <p:ph idx="1"/>
          </p:nvPr>
        </p:nvSpPr>
        <p:spPr>
          <a:xfrm>
            <a:off x="838200" y="3163129"/>
            <a:ext cx="6136758" cy="2623522"/>
          </a:xfrm>
        </p:spPr>
        <p:txBody>
          <a:bodyPr>
            <a:normAutofit/>
          </a:bodyPr>
          <a:lstStyle/>
          <a:p>
            <a:pPr marL="0" indent="0">
              <a:buNone/>
            </a:pPr>
            <a:r>
              <a:rPr lang="en-US" dirty="0">
                <a:latin typeface="Corbel" panose="020B0503020204020204" pitchFamily="34" charset="0"/>
              </a:rPr>
              <a:t>Online Civil Courage Initiative (OCCI) </a:t>
            </a:r>
          </a:p>
          <a:p>
            <a:pPr marL="0" indent="0">
              <a:buNone/>
            </a:pPr>
            <a:r>
              <a:rPr lang="en-US" dirty="0">
                <a:latin typeface="Corbel" panose="020B0503020204020204" pitchFamily="34" charset="0"/>
              </a:rPr>
              <a:t>EN, GE, FR</a:t>
            </a:r>
            <a:endParaRPr lang="en-US" sz="1400" u="sng" dirty="0">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981" y="341194"/>
            <a:ext cx="4256016" cy="602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92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p:cNvSpPr>
            <a:spLocks noGrp="1"/>
          </p:cNvSpPr>
          <p:nvPr>
            <p:ph idx="1"/>
          </p:nvPr>
        </p:nvSpPr>
        <p:spPr>
          <a:xfrm>
            <a:off x="551591" y="911209"/>
            <a:ext cx="4328751" cy="4498992"/>
          </a:xfrm>
          <a:solidFill>
            <a:schemeClr val="bg1"/>
          </a:solidFill>
        </p:spPr>
        <p:txBody>
          <a:bodyPr>
            <a:noAutofit/>
          </a:bodyPr>
          <a:lstStyle/>
          <a:p>
            <a:pPr marL="0" indent="0">
              <a:buNone/>
            </a:pPr>
            <a:r>
              <a:rPr lang="en-US" dirty="0">
                <a:latin typeface="Corbel" panose="020B0503020204020204" pitchFamily="34" charset="0"/>
              </a:rPr>
              <a:t/>
            </a:r>
            <a:br>
              <a:rPr lang="en-US" dirty="0">
                <a:latin typeface="Corbel" panose="020B0503020204020204" pitchFamily="34" charset="0"/>
              </a:rPr>
            </a:br>
            <a:r>
              <a:rPr lang="fi-FI" b="1" dirty="0">
                <a:solidFill>
                  <a:srgbClr val="002060"/>
                </a:solidFill>
                <a:latin typeface="Corbel" panose="020B0503020204020204" pitchFamily="34" charset="0"/>
              </a:rPr>
              <a:t>Sisältö</a:t>
            </a:r>
          </a:p>
          <a:p>
            <a:pPr>
              <a:buFont typeface="Wingdings" panose="05000000000000000000" pitchFamily="2" charset="2"/>
              <a:buChar char="§"/>
            </a:pPr>
            <a:r>
              <a:rPr lang="fi-FI" dirty="0">
                <a:latin typeface="Corbel" panose="020B0503020204020204" pitchFamily="34" charset="0"/>
              </a:rPr>
              <a:t>Kampanjan suunnittelu</a:t>
            </a:r>
            <a:endParaRPr lang="nl-NL" dirty="0">
              <a:latin typeface="Corbel" panose="020B0503020204020204" pitchFamily="34" charset="0"/>
            </a:endParaRPr>
          </a:p>
          <a:p>
            <a:pPr>
              <a:buFont typeface="Wingdings" panose="05000000000000000000" pitchFamily="2" charset="2"/>
              <a:buChar char="§"/>
            </a:pPr>
            <a:r>
              <a:rPr lang="fi-FI" dirty="0">
                <a:latin typeface="Corbel" panose="020B0503020204020204" pitchFamily="34" charset="0"/>
              </a:rPr>
              <a:t>Sisällön laadinta</a:t>
            </a:r>
            <a:endParaRPr lang="nl-NL" dirty="0">
              <a:latin typeface="Corbel" panose="020B0503020204020204" pitchFamily="34" charset="0"/>
            </a:endParaRPr>
          </a:p>
          <a:p>
            <a:pPr>
              <a:buFont typeface="Wingdings" panose="05000000000000000000" pitchFamily="2" charset="2"/>
              <a:buChar char="§"/>
            </a:pPr>
            <a:r>
              <a:rPr lang="fi-FI" dirty="0">
                <a:latin typeface="Corbel" panose="020B0503020204020204" pitchFamily="34" charset="0"/>
              </a:rPr>
              <a:t>Kampanjan toteuttaminen</a:t>
            </a:r>
            <a:endParaRPr lang="nl-NL" dirty="0">
              <a:latin typeface="Corbel" panose="020B0503020204020204" pitchFamily="34" charset="0"/>
            </a:endParaRPr>
          </a:p>
          <a:p>
            <a:pPr>
              <a:buFont typeface="Wingdings" panose="05000000000000000000" pitchFamily="2" charset="2"/>
              <a:buChar char="§"/>
            </a:pPr>
            <a:r>
              <a:rPr lang="fi-FI" dirty="0">
                <a:latin typeface="Corbel" panose="020B0503020204020204" pitchFamily="34" charset="0"/>
              </a:rPr>
              <a:t>Internetmainonta</a:t>
            </a:r>
            <a:endParaRPr lang="nl-NL" dirty="0">
              <a:latin typeface="Corbel" panose="020B0503020204020204" pitchFamily="34" charset="0"/>
            </a:endParaRPr>
          </a:p>
          <a:p>
            <a:pPr>
              <a:buFont typeface="Wingdings" panose="05000000000000000000" pitchFamily="2" charset="2"/>
              <a:buChar char="§"/>
            </a:pPr>
            <a:r>
              <a:rPr lang="fi-FI" dirty="0">
                <a:latin typeface="Corbel" panose="020B0503020204020204" pitchFamily="34" charset="0"/>
              </a:rPr>
              <a:t>Yleisön aktivointi</a:t>
            </a:r>
            <a:endParaRPr lang="nl-NL" dirty="0">
              <a:latin typeface="Corbel" panose="020B0503020204020204" pitchFamily="34" charset="0"/>
            </a:endParaRPr>
          </a:p>
          <a:p>
            <a:pPr>
              <a:buFont typeface="Wingdings" panose="05000000000000000000" pitchFamily="2" charset="2"/>
              <a:buChar char="§"/>
            </a:pPr>
            <a:r>
              <a:rPr lang="fi-FI" dirty="0">
                <a:latin typeface="Corbel" panose="020B0503020204020204" pitchFamily="34" charset="0"/>
              </a:rPr>
              <a:t>Kampanjoiden arviointi</a:t>
            </a:r>
            <a:endParaRPr lang="nl-NL" dirty="0">
              <a:latin typeface="Corbel" panose="020B0503020204020204" pitchFamily="34" charset="0"/>
            </a:endParaRPr>
          </a:p>
          <a:p>
            <a:pPr>
              <a:buFont typeface="Wingdings" panose="05000000000000000000" pitchFamily="2" charset="2"/>
              <a:buChar char="§"/>
            </a:pPr>
            <a:r>
              <a:rPr lang="fi-FI" dirty="0">
                <a:latin typeface="Corbel" panose="020B0503020204020204" pitchFamily="34" charset="0"/>
              </a:rPr>
              <a:t>Työkaluja ja resursseja </a:t>
            </a: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en-US" sz="1400" dirty="0"/>
              <a:t>Institute of Strategic Dialogue ISD, 2016 </a:t>
            </a:r>
          </a:p>
          <a:p>
            <a:r>
              <a:rPr lang="en-US" sz="1400" dirty="0"/>
              <a:t>http://www.strategicdialogue.org/wp-content/uploads/2016/06/Counter-narrative-Handbook_1.pdf</a:t>
            </a:r>
          </a:p>
        </p:txBody>
      </p:sp>
    </p:spTree>
    <p:extLst>
      <p:ext uri="{BB962C8B-B14F-4D97-AF65-F5344CB8AC3E}">
        <p14:creationId xmlns:p14="http://schemas.microsoft.com/office/powerpoint/2010/main" val="130730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90" y="312254"/>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5518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999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Harjoitustehtävä</a:t>
            </a:r>
            <a:endParaRPr lang="fi-FI"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Autofit/>
          </a:bodyPr>
          <a:lstStyle/>
          <a:p>
            <a:pPr marL="0" indent="0" algn="ctr">
              <a:buNone/>
            </a:pPr>
            <a:r>
              <a:rPr lang="fi-FI" dirty="0">
                <a:latin typeface="Corbel" panose="020B0503020204020204" pitchFamily="34" charset="0"/>
              </a:rPr>
              <a:t>Pienissä ryhmissä ( 3–4 henkilöä)</a:t>
            </a:r>
          </a:p>
          <a:p>
            <a:pPr marL="0" indent="0" algn="ctr">
              <a:buNone/>
            </a:pPr>
            <a:r>
              <a:rPr lang="fi-FI" b="1" dirty="0">
                <a:latin typeface="Corbel" panose="020B0503020204020204" pitchFamily="34" charset="0"/>
              </a:rPr>
              <a:t>Etsikää yksi tai useampia esitellyistä välineistä, oppaista ja käsikirjoista, </a:t>
            </a:r>
          </a:p>
          <a:p>
            <a:pPr marL="0" indent="0" algn="ctr">
              <a:buNone/>
            </a:pPr>
            <a:r>
              <a:rPr lang="fi-FI" b="1" dirty="0">
                <a:latin typeface="Corbel" panose="020B0503020204020204" pitchFamily="34" charset="0"/>
              </a:rPr>
              <a:t>silmäilkää sitä ja</a:t>
            </a:r>
          </a:p>
          <a:p>
            <a:pPr marL="0" indent="0" algn="ctr">
              <a:buNone/>
            </a:pPr>
            <a:r>
              <a:rPr lang="fi-FI" b="1" dirty="0">
                <a:latin typeface="Corbel" panose="020B0503020204020204" pitchFamily="34" charset="0"/>
              </a:rPr>
              <a:t>keskustelkaa sen soveltuvuudesta kampanjaanne. </a:t>
            </a:r>
          </a:p>
          <a:p>
            <a:pPr marL="0" indent="0" algn="ctr">
              <a:buNone/>
            </a:pPr>
            <a:r>
              <a:rPr lang="fi-FI" b="1" dirty="0">
                <a:latin typeface="Corbel" panose="020B0503020204020204" pitchFamily="34" charset="0"/>
              </a:rPr>
              <a:t>Jos aikaa jää, havainnoista keskustellaan yhdessä.</a:t>
            </a:r>
          </a:p>
          <a:p>
            <a:pPr marL="0" indent="0" algn="ctr">
              <a:buNone/>
            </a:pPr>
            <a:r>
              <a:rPr lang="fi-FI" dirty="0">
                <a:latin typeface="Corbel" panose="020B0503020204020204" pitchFamily="34" charset="0"/>
              </a:rPr>
              <a:t>15 min.</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5136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Välineitä, tutoriaaleja ja oppaita</a:t>
            </a:r>
          </a:p>
        </p:txBody>
      </p:sp>
      <p:sp>
        <p:nvSpPr>
          <p:cNvPr id="3" name="Tijdelijke aanduiding voor inhoud 2"/>
          <p:cNvSpPr>
            <a:spLocks noGrp="1"/>
          </p:cNvSpPr>
          <p:nvPr>
            <p:ph idx="1"/>
          </p:nvPr>
        </p:nvSpPr>
        <p:spPr>
          <a:xfrm>
            <a:off x="838200" y="1562986"/>
            <a:ext cx="10515600" cy="5034346"/>
          </a:xfrm>
        </p:spPr>
        <p:txBody>
          <a:bodyPr>
            <a:normAutofit fontScale="92500" lnSpcReduction="20000"/>
          </a:bodyPr>
          <a:lstStyle/>
          <a:p>
            <a:pPr marL="0" indent="0">
              <a:buNone/>
            </a:pPr>
            <a:r>
              <a:rPr lang="fi-FI" sz="1600" b="1" dirty="0">
                <a:latin typeface="Corbel" panose="020B0503020204020204" pitchFamily="34" charset="0"/>
              </a:rPr>
              <a:t>Tietopaketti vastapuheesta</a:t>
            </a:r>
          </a:p>
          <a:p>
            <a:pPr marL="0" indent="0">
              <a:buNone/>
            </a:pPr>
            <a:r>
              <a:rPr lang="fi-FI" sz="1600" dirty="0">
                <a:latin typeface="Corbel" panose="020B0503020204020204" pitchFamily="34" charset="0"/>
                <a:hlinkClick r:id="rId3"/>
              </a:rPr>
              <a:t>http://www.strategicdialogue.org/wp-content/uploads/2016/06/OCCI-Counterspeech-Information-Pack-English.pdf</a:t>
            </a:r>
            <a:endParaRPr lang="fi-FI" sz="1600" dirty="0">
              <a:latin typeface="Corbel" panose="020B0503020204020204" pitchFamily="34" charset="0"/>
            </a:endParaRPr>
          </a:p>
          <a:p>
            <a:pPr marL="0" indent="0">
              <a:buNone/>
            </a:pPr>
            <a:r>
              <a:rPr lang="fi-FI" sz="1600" b="1" dirty="0">
                <a:latin typeface="Corbel" panose="020B0503020204020204" pitchFamily="34" charset="0"/>
              </a:rPr>
              <a:t>Vastapropagandan käsikirja</a:t>
            </a:r>
          </a:p>
          <a:p>
            <a:pPr marL="0" indent="0">
              <a:buNone/>
            </a:pPr>
            <a:r>
              <a:rPr lang="fi-FI" sz="1600" dirty="0">
                <a:latin typeface="Corbel" panose="020B0503020204020204" pitchFamily="34" charset="0"/>
                <a:hlinkClick r:id="rId4"/>
              </a:rPr>
              <a:t>http://www.strategicdialogue.org/wp-content/uploads/2016/06/Counter-narrative-Handbook_1.pdf</a:t>
            </a:r>
            <a:endParaRPr lang="fi-FI" sz="1600" dirty="0">
              <a:latin typeface="Corbel" panose="020B0503020204020204" pitchFamily="34" charset="0"/>
            </a:endParaRPr>
          </a:p>
          <a:p>
            <a:pPr marL="0" indent="0">
              <a:buNone/>
            </a:pPr>
            <a:r>
              <a:rPr lang="fi-FI" sz="1600" dirty="0">
                <a:latin typeface="Corbel" panose="020B0503020204020204" pitchFamily="34" charset="0"/>
                <a:hlinkClick r:id="rId5"/>
              </a:rPr>
              <a:t>www.counternarratives.org</a:t>
            </a:r>
            <a:endParaRPr lang="fi-FI" sz="1600" dirty="0">
              <a:latin typeface="Corbel" panose="020B0503020204020204" pitchFamily="34" charset="0"/>
            </a:endParaRPr>
          </a:p>
          <a:p>
            <a:pPr marL="0" indent="0">
              <a:buNone/>
            </a:pPr>
            <a:r>
              <a:rPr lang="fi-FI" sz="1600" u="sng" dirty="0">
                <a:hlinkClick r:id="rId3"/>
              </a:rPr>
              <a:t>http://www.strategicdialogue.org/wp-content/uploads/2016/06/OCCI-Counterspeech-Information-Pack-English.pdf</a:t>
            </a:r>
            <a:r>
              <a:rPr lang="fi-FI" sz="1600" u="sng" dirty="0"/>
              <a:t> </a:t>
            </a:r>
            <a:r>
              <a:rPr lang="fi-FI" sz="1600" b="1" dirty="0">
                <a:latin typeface="Corbel" panose="020B0503020204020204" pitchFamily="34" charset="0"/>
              </a:rPr>
              <a:t>(10 pager) </a:t>
            </a:r>
          </a:p>
          <a:p>
            <a:pPr marL="0" indent="0">
              <a:buNone/>
            </a:pPr>
            <a:r>
              <a:rPr lang="fi-FI" sz="1600" b="1" dirty="0">
                <a:latin typeface="Corbel" panose="020B0503020204020204" pitchFamily="34" charset="0"/>
              </a:rPr>
              <a:t>Twitter-kampanjoinnin käsikirja</a:t>
            </a:r>
          </a:p>
          <a:p>
            <a:pPr marL="0" indent="0">
              <a:buNone/>
            </a:pPr>
            <a:r>
              <a:rPr lang="fi-FI" sz="1600" dirty="0">
                <a:latin typeface="Corbel" panose="020B0503020204020204" pitchFamily="34" charset="0"/>
                <a:hlinkClick r:id="rId6"/>
              </a:rPr>
              <a:t>http://esmeefairbairn.org.uk/</a:t>
            </a:r>
            <a:endParaRPr lang="fi-FI" sz="1600" dirty="0">
              <a:latin typeface="Corbel" panose="020B0503020204020204" pitchFamily="34" charset="0"/>
            </a:endParaRPr>
          </a:p>
          <a:p>
            <a:pPr marL="0" indent="0">
              <a:buNone/>
            </a:pPr>
            <a:r>
              <a:rPr lang="fi-FI" sz="1600" b="1" dirty="0">
                <a:latin typeface="Corbel" panose="020B0503020204020204" pitchFamily="34" charset="0"/>
              </a:rPr>
              <a:t>Facebookin pk-yrityssivut</a:t>
            </a:r>
            <a:endParaRPr lang="fi-FI" sz="1600" dirty="0">
              <a:latin typeface="Corbel" panose="020B0503020204020204" pitchFamily="34" charset="0"/>
            </a:endParaRPr>
          </a:p>
          <a:p>
            <a:pPr marL="0" indent="0">
              <a:buNone/>
            </a:pPr>
            <a:r>
              <a:rPr lang="fi-FI" sz="1600" dirty="0">
                <a:latin typeface="Corbel" panose="020B0503020204020204" pitchFamily="34" charset="0"/>
              </a:rPr>
              <a:t> </a:t>
            </a:r>
            <a:r>
              <a:rPr lang="fi-FI" sz="1600" dirty="0">
                <a:latin typeface="Corbel" panose="020B0503020204020204" pitchFamily="34" charset="0"/>
                <a:hlinkClick r:id="rId7"/>
              </a:rPr>
              <a:t>https://www.facebook.com/blueprint?attachment_canonical_url=https%3A%2F%2Fwww.facebook.com%2Fblueprint</a:t>
            </a:r>
            <a:endParaRPr lang="fi-FI" sz="1600" dirty="0">
              <a:latin typeface="Corbel" panose="020B0503020204020204" pitchFamily="34" charset="0"/>
            </a:endParaRPr>
          </a:p>
          <a:p>
            <a:pPr marL="0" indent="0">
              <a:buNone/>
            </a:pPr>
            <a:r>
              <a:rPr lang="fi-FI" sz="1600" b="1" dirty="0">
                <a:latin typeface="Corbel" panose="020B0503020204020204" pitchFamily="34" charset="0"/>
              </a:rPr>
              <a:t>Facebook-mainokset voittoa tuottamattomille järjestöille</a:t>
            </a:r>
          </a:p>
          <a:p>
            <a:pPr marL="0" indent="0">
              <a:buNone/>
            </a:pPr>
            <a:r>
              <a:rPr lang="fi-FI" sz="1600" dirty="0">
                <a:latin typeface="Corbel" panose="020B0503020204020204" pitchFamily="34" charset="0"/>
                <a:hlinkClick r:id="rId8"/>
              </a:rPr>
              <a:t>https://nonprofits.fb.com/topic/ads/</a:t>
            </a:r>
            <a:endParaRPr lang="fi-FI" sz="1600" dirty="0">
              <a:latin typeface="Corbel" panose="020B0503020204020204" pitchFamily="34" charset="0"/>
            </a:endParaRPr>
          </a:p>
          <a:p>
            <a:pPr marL="0" indent="0">
              <a:buNone/>
            </a:pPr>
            <a:r>
              <a:rPr lang="fi-FI" sz="1600" b="1" dirty="0">
                <a:latin typeface="Corbel" panose="020B0503020204020204" pitchFamily="34" charset="0"/>
              </a:rPr>
              <a:t>Youtuben yhdistysohjelma</a:t>
            </a:r>
          </a:p>
          <a:p>
            <a:pPr marL="0" indent="0">
              <a:buNone/>
            </a:pPr>
            <a:r>
              <a:rPr lang="fi-FI" sz="1600" dirty="0">
                <a:latin typeface="Corbel" panose="020B0503020204020204" pitchFamily="34" charset="0"/>
                <a:hlinkClick r:id="rId9"/>
              </a:rPr>
              <a:t>https://www.youtube.com/nonprofits</a:t>
            </a:r>
            <a:endParaRPr lang="fi-FI" sz="1600" dirty="0">
              <a:latin typeface="Corbel" panose="020B0503020204020204" pitchFamily="34" charset="0"/>
            </a:endParaRPr>
          </a:p>
          <a:p>
            <a:pPr marL="0" indent="0">
              <a:buNone/>
            </a:pPr>
            <a:r>
              <a:rPr lang="fi-FI" sz="1600" dirty="0">
                <a:latin typeface="Corbel" panose="020B0503020204020204" pitchFamily="34" charset="0"/>
                <a:hlinkClick r:id="rId10"/>
              </a:rPr>
              <a:t>https://www.youtube.com/watch?feature=player_embedded&amp;v=YpKAtk5C0lM</a:t>
            </a:r>
            <a:endParaRPr lang="fi-FI" sz="1600" dirty="0">
              <a:latin typeface="Corbel" panose="020B0503020204020204" pitchFamily="34" charset="0"/>
            </a:endParaRPr>
          </a:p>
          <a:p>
            <a:pPr marL="0" indent="0">
              <a:buNone/>
            </a:pPr>
            <a:r>
              <a:rPr lang="fi-FI" sz="1600" b="1" dirty="0">
                <a:latin typeface="Corbel" panose="020B0503020204020204" pitchFamily="34" charset="0"/>
              </a:rPr>
              <a:t>Youtuben 10 perusperiaatetta</a:t>
            </a:r>
          </a:p>
          <a:p>
            <a:pPr marL="0" indent="0">
              <a:buNone/>
            </a:pPr>
            <a:r>
              <a:rPr lang="fi-FI" sz="1600" dirty="0">
                <a:latin typeface="Corbel" panose="020B0503020204020204" pitchFamily="34" charset="0"/>
                <a:hlinkClick r:id="rId11"/>
              </a:rPr>
              <a:t>http://Bit.ly/10fundamentals</a:t>
            </a:r>
            <a:endParaRPr lang="fi-FI" sz="1600" dirty="0">
              <a:latin typeface="Corbel" panose="020B0503020204020204" pitchFamily="34" charset="0"/>
            </a:endParaRPr>
          </a:p>
        </p:txBody>
      </p:sp>
      <p:pic>
        <p:nvPicPr>
          <p:cNvPr id="4" name="Afbeelding 3"/>
          <p:cNvPicPr/>
          <p:nvPr/>
        </p:nvPicPr>
        <p:blipFill>
          <a:blip r:embed="rId1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879665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Valmiuksien kehittäminen ja yhteenveto</a:t>
            </a:r>
            <a:endParaRPr lang="fi-FI" sz="4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dirty="0">
                <a:latin typeface="Corbel" panose="020B0503020204020204" pitchFamily="34" charset="0"/>
              </a:rPr>
              <a:t>16.15–17.00</a:t>
            </a:r>
            <a:endParaRPr lang="nl-NL" sz="28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625076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Valmiuksien kehittäminen</a:t>
            </a:r>
          </a:p>
        </p:txBody>
      </p:sp>
      <p:sp>
        <p:nvSpPr>
          <p:cNvPr id="3" name="Tijdelijke aanduiding voor inhoud 2"/>
          <p:cNvSpPr>
            <a:spLocks noGrp="1"/>
          </p:cNvSpPr>
          <p:nvPr>
            <p:ph idx="1"/>
          </p:nvPr>
        </p:nvSpPr>
        <p:spPr/>
        <p:txBody>
          <a:bodyPr>
            <a:normAutofit/>
          </a:bodyPr>
          <a:lstStyle/>
          <a:p>
            <a:pPr marL="0" indent="0">
              <a:buNone/>
            </a:pPr>
            <a:endParaRPr lang="en-US" dirty="0">
              <a:latin typeface="Corbel" panose="020B0503020204020204" pitchFamily="34" charset="0"/>
            </a:endParaRPr>
          </a:p>
          <a:p>
            <a:pPr marL="0" indent="0">
              <a:buNone/>
            </a:pPr>
            <a:r>
              <a:rPr lang="fi-FI" b="1" dirty="0">
                <a:latin typeface="Corbel" panose="020B0503020204020204" pitchFamily="34" charset="0"/>
              </a:rPr>
              <a:t>Yhteenveto</a:t>
            </a:r>
          </a:p>
          <a:p>
            <a:pPr marL="0" indent="0">
              <a:buNone/>
            </a:pPr>
            <a:r>
              <a:rPr lang="fi-FI" dirty="0">
                <a:latin typeface="Corbel" panose="020B0503020204020204" pitchFamily="34" charset="0"/>
              </a:rPr>
              <a:t>Tämänhetkinen tilanne</a:t>
            </a:r>
          </a:p>
          <a:p>
            <a:pPr marL="0" indent="0">
              <a:buNone/>
            </a:pPr>
            <a:r>
              <a:rPr lang="fi-FI" dirty="0">
                <a:latin typeface="Corbel" panose="020B0503020204020204" pitchFamily="34" charset="0"/>
              </a:rPr>
              <a:t>Aika rupatella ja sopia treffit</a:t>
            </a:r>
          </a:p>
          <a:p>
            <a:pPr marL="0" indent="0">
              <a:buNone/>
            </a:pPr>
            <a:endParaRPr lang="en-US" dirty="0">
              <a:latin typeface="Corbel" panose="020B0503020204020204" pitchFamily="34" charset="0"/>
            </a:endParaRPr>
          </a:p>
          <a:p>
            <a:pPr marL="0" indent="0">
              <a:buNone/>
            </a:pPr>
            <a:endParaRPr lang="nl-NL" dirty="0">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dirty="0"/>
                <a:t>A </a:t>
              </a:r>
              <a:r>
                <a:rPr lang="en-US" sz="2400" dirty="0"/>
                <a:t>Audience</a:t>
              </a:r>
              <a:endParaRPr lang="nl-NL"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dirty="0">
                  <a:solidFill>
                    <a:prstClr val="black"/>
                  </a:solidFill>
                </a:rPr>
                <a:t>A </a:t>
              </a:r>
              <a:r>
                <a:rPr lang="en-US" sz="2400" dirty="0">
                  <a:solidFill>
                    <a:prstClr val="black"/>
                  </a:solidFill>
                </a:rPr>
                <a:t>Action</a:t>
              </a:r>
              <a:r>
                <a:rPr lang="en-US" sz="2000" dirty="0">
                  <a:solidFill>
                    <a:prstClr val="black"/>
                  </a:solidFill>
                </a:rPr>
                <a:t> </a:t>
              </a:r>
              <a:endParaRPr lang="nl-NL"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dirty="0">
                  <a:solidFill>
                    <a:prstClr val="black"/>
                  </a:solidFill>
                </a:rPr>
                <a:t>M </a:t>
              </a:r>
              <a:r>
                <a:rPr lang="en-US" sz="2400" dirty="0">
                  <a:solidFill>
                    <a:prstClr val="black"/>
                  </a:solidFill>
                </a:rPr>
                <a:t>Media</a:t>
              </a:r>
              <a:r>
                <a:rPr lang="en-US" sz="2000" dirty="0">
                  <a:solidFill>
                    <a:prstClr val="black"/>
                  </a:solidFill>
                </a:rPr>
                <a:t> </a:t>
              </a:r>
              <a:endParaRPr lang="nl-NL"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dirty="0"/>
                <a:t>M </a:t>
              </a:r>
              <a:r>
                <a:rPr lang="en-US" sz="2400" dirty="0"/>
                <a:t>Messenger</a:t>
              </a:r>
              <a:endParaRPr lang="nl-NL"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dirty="0"/>
                <a:t>M </a:t>
              </a:r>
              <a:r>
                <a:rPr lang="en-US" sz="2400" dirty="0"/>
                <a:t>Message</a:t>
              </a:r>
              <a:endParaRPr lang="nl-NL"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dirty="0"/>
                <a:t>G </a:t>
              </a:r>
              <a:r>
                <a:rPr lang="en-US" sz="2400" dirty="0"/>
                <a:t>Goal</a:t>
              </a:r>
              <a:endParaRPr lang="nl-NL" sz="2000"/>
            </a:p>
          </p:txBody>
        </p:sp>
      </p:grpSp>
      <p:sp>
        <p:nvSpPr>
          <p:cNvPr id="12" name="Ovaal 11"/>
          <p:cNvSpPr/>
          <p:nvPr/>
        </p:nvSpPr>
        <p:spPr>
          <a:xfrm>
            <a:off x="8826500" y="5181628"/>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02518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lvl="0"/>
            <a:r>
              <a:rPr lang="fi-FI" sz="3600" b="1" dirty="0">
                <a:solidFill>
                  <a:srgbClr val="002060"/>
                </a:solidFill>
                <a:latin typeface="Verdana" panose="020B0604030504040204" pitchFamily="34" charset="0"/>
                <a:ea typeface="Verdana" panose="020B0604030504040204" pitchFamily="34" charset="0"/>
                <a:cs typeface="Verdana" panose="020B0604030504040204" pitchFamily="34" charset="0"/>
              </a:rPr>
              <a:t>Kohtaaminen verkossa ja verkon ulkopuolella</a:t>
            </a:r>
          </a:p>
        </p:txBody>
      </p:sp>
      <p:sp>
        <p:nvSpPr>
          <p:cNvPr id="3" name="Tijdelijke aanduiding voor inhoud 2"/>
          <p:cNvSpPr>
            <a:spLocks noGrp="1"/>
          </p:cNvSpPr>
          <p:nvPr>
            <p:ph idx="1"/>
          </p:nvPr>
        </p:nvSpPr>
        <p:spPr/>
        <p:txBody>
          <a:bodyPr/>
          <a:lstStyle/>
          <a:p>
            <a:pPr marL="0" indent="0" algn="ctr">
              <a:buNone/>
            </a:pPr>
            <a:r>
              <a:rPr lang="fi-FI" dirty="0">
                <a:latin typeface="Corbel" panose="020B0503020204020204" pitchFamily="34" charset="0"/>
              </a:rPr>
              <a:t>Kaikkien kampanjoiden ytimessä on toimintakehotus.</a:t>
            </a:r>
          </a:p>
          <a:p>
            <a:pPr marL="0" indent="0" algn="ctr">
              <a:buNone/>
            </a:pPr>
            <a:endParaRPr lang="fi-FI" dirty="0">
              <a:latin typeface="Corbel" panose="020B0503020204020204" pitchFamily="34" charset="0"/>
            </a:endParaRPr>
          </a:p>
          <a:p>
            <a:pPr marL="0" indent="0" algn="ctr">
              <a:buNone/>
            </a:pPr>
            <a:r>
              <a:rPr lang="fi-FI" dirty="0">
                <a:latin typeface="Corbel" panose="020B0503020204020204" pitchFamily="34" charset="0"/>
              </a:rPr>
              <a:t>Oletko valmis?</a:t>
            </a:r>
            <a:endParaRPr lang="fi-FI" b="1" dirty="0">
              <a:latin typeface="Corbel" panose="020B0503020204020204" pitchFamily="34" charset="0"/>
            </a:endParaRPr>
          </a:p>
          <a:p>
            <a:pPr marL="0" indent="0" algn="ctr">
              <a:buNone/>
            </a:pPr>
            <a:r>
              <a:rPr lang="fi-FI" b="1" dirty="0">
                <a:latin typeface="Corbel" panose="020B0503020204020204" pitchFamily="34" charset="0"/>
              </a:rPr>
              <a:t>Haluttu reaktio</a:t>
            </a:r>
          </a:p>
          <a:p>
            <a:pPr marL="0" indent="0" algn="ctr">
              <a:buNone/>
            </a:pPr>
            <a:r>
              <a:rPr lang="fi-FI" b="1" dirty="0">
                <a:latin typeface="Corbel" panose="020B0503020204020204" pitchFamily="34" charset="0"/>
              </a:rPr>
              <a:t>Kriittinen tai kielteinen reaktio</a:t>
            </a:r>
          </a:p>
          <a:p>
            <a:pPr marL="0" indent="0" algn="ctr">
              <a:buNone/>
            </a:pPr>
            <a:r>
              <a:rPr lang="fi-FI" b="1" dirty="0">
                <a:latin typeface="Corbel" panose="020B0503020204020204" pitchFamily="34" charset="0"/>
              </a:rPr>
              <a:t>Sanallinen/fyysinen uhkaus/väkivalta</a:t>
            </a:r>
            <a:endParaRPr lang="fi-FI" dirty="0">
              <a:latin typeface="Corbel" panose="020B0503020204020204" pitchFamily="34" charset="0"/>
            </a:endParaRPr>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158627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2450" y="365125"/>
            <a:ext cx="11106150" cy="1325563"/>
          </a:xfrm>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Mitkä ovat kampanjointivalmiutesi</a:t>
            </a:r>
            <a:r>
              <a:rPr lang="en-US" sz="4000" b="1" dirty="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622193998"/>
              </p:ext>
            </p:extLst>
          </p:nvPr>
        </p:nvGraphicFramePr>
        <p:xfrm>
          <a:off x="838200" y="1825625"/>
          <a:ext cx="10515600" cy="4023359"/>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505200">
                  <a:extLst>
                    <a:ext uri="{9D8B030D-6E8A-4147-A177-3AD203B41FA5}">
                      <a16:colId xmlns:a16="http://schemas.microsoft.com/office/drawing/2014/main" xmlns="" val="20002"/>
                    </a:ext>
                  </a:extLst>
                </a:gridCol>
              </a:tblGrid>
              <a:tr h="370840">
                <a:tc>
                  <a:txBody>
                    <a:bodyPr/>
                    <a:lstStyle/>
                    <a:p>
                      <a:pPr algn="ctr"/>
                      <a:endParaRPr lang="fi-FI" sz="2800" b="1" i="1" noProof="0" dirty="0">
                        <a:solidFill>
                          <a:srgbClr val="002060"/>
                        </a:solidFill>
                        <a:latin typeface="Corbel" panose="020B0503020204020204" pitchFamily="34" charset="0"/>
                      </a:endParaRPr>
                    </a:p>
                    <a:p>
                      <a:pPr algn="ctr"/>
                      <a:r>
                        <a:rPr lang="fi-FI" sz="2800" b="1" i="1" noProof="0" dirty="0">
                          <a:solidFill>
                            <a:srgbClr val="002060"/>
                          </a:solidFill>
                          <a:latin typeface="Corbel" panose="020B0503020204020204" pitchFamily="34" charset="0"/>
                        </a:rPr>
                        <a:t>Sisäiset tekijät,</a:t>
                      </a:r>
                    </a:p>
                    <a:p>
                      <a:pPr algn="ctr"/>
                      <a:r>
                        <a:rPr lang="fi-FI" sz="2800" b="1" i="1" noProof="0" dirty="0">
                          <a:solidFill>
                            <a:srgbClr val="002060"/>
                          </a:solidFill>
                          <a:latin typeface="Corbel" panose="020B0503020204020204" pitchFamily="34" charset="0"/>
                        </a:rPr>
                        <a:t>joihin on helpompi vaikuttaa</a:t>
                      </a:r>
                    </a:p>
                  </a:txBody>
                  <a:tcPr>
                    <a:lnR w="38100" cap="flat" cmpd="sng" algn="ctr">
                      <a:solidFill>
                        <a:schemeClr val="tx1"/>
                      </a:solidFill>
                      <a:prstDash val="solid"/>
                      <a:round/>
                      <a:headEnd type="none" w="med" len="med"/>
                      <a:tailEnd type="none" w="med" len="med"/>
                    </a:lnR>
                    <a:noFill/>
                  </a:tcPr>
                </a:tc>
                <a:tc>
                  <a:txBody>
                    <a:bodyPr/>
                    <a:lstStyle/>
                    <a:p>
                      <a:r>
                        <a:rPr lang="fi-FI" sz="3600" b="1" noProof="0" dirty="0">
                          <a:solidFill>
                            <a:schemeClr val="tx1"/>
                          </a:solidFill>
                          <a:latin typeface="Corbel" panose="020B0503020204020204" pitchFamily="34" charset="0"/>
                        </a:rPr>
                        <a:t>Vahvuudet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fi-FI" sz="3600" b="1" noProof="0" dirty="0">
                          <a:solidFill>
                            <a:schemeClr val="tx1"/>
                          </a:solidFill>
                          <a:latin typeface="Corbel" panose="020B0503020204020204" pitchFamily="34" charset="0"/>
                        </a:rPr>
                        <a:t>Heikkoudet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pPr algn="ctr"/>
                      <a:endParaRPr lang="fi-FI" sz="2800" b="1" i="1" noProof="0" dirty="0">
                        <a:solidFill>
                          <a:srgbClr val="002060"/>
                        </a:solidFill>
                        <a:latin typeface="Corbel" panose="020B0503020204020204" pitchFamily="34" charset="0"/>
                      </a:endParaRPr>
                    </a:p>
                    <a:p>
                      <a:pPr algn="ctr"/>
                      <a:r>
                        <a:rPr lang="fi-FI" sz="2800" b="1" i="1" noProof="0" dirty="0">
                          <a:solidFill>
                            <a:srgbClr val="002060"/>
                          </a:solidFill>
                          <a:latin typeface="Corbel" panose="020B0503020204020204" pitchFamily="34" charset="0"/>
                        </a:rPr>
                        <a:t>Ulkoiset tekijät,</a:t>
                      </a:r>
                    </a:p>
                    <a:p>
                      <a:pPr algn="ctr"/>
                      <a:r>
                        <a:rPr lang="fi-FI" sz="2800" b="1" i="1" noProof="0" dirty="0">
                          <a:solidFill>
                            <a:srgbClr val="002060"/>
                          </a:solidFill>
                          <a:latin typeface="Corbel" panose="020B0503020204020204" pitchFamily="34" charset="0"/>
                        </a:rPr>
                        <a:t>joihin ei voi helposti vaikuttaa</a:t>
                      </a:r>
                      <a:endParaRPr lang="fi-FI" sz="2800" b="1" i="1" baseline="0" noProof="0" dirty="0">
                        <a:solidFill>
                          <a:srgbClr val="002060"/>
                        </a:solidFill>
                        <a:latin typeface="Corbel" panose="020B0503020204020204" pitchFamily="34" charset="0"/>
                      </a:endParaRPr>
                    </a:p>
                    <a:p>
                      <a:pPr algn="ctr"/>
                      <a:endParaRPr lang="fi-FI" sz="2800" b="1" i="1" baseline="0" noProof="0" dirty="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fi-FI" sz="3600" b="1" noProof="0" dirty="0">
                          <a:solidFill>
                            <a:schemeClr val="tx1"/>
                          </a:solidFill>
                          <a:latin typeface="Corbel" panose="020B0503020204020204" pitchFamily="34" charset="0"/>
                        </a:rPr>
                        <a:t>Mahdollisuudet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fi-FI" sz="3600" b="1" noProof="0" dirty="0">
                          <a:solidFill>
                            <a:schemeClr val="tx1"/>
                          </a:solidFill>
                          <a:latin typeface="Corbel" panose="020B0503020204020204" pitchFamily="34" charset="0"/>
                        </a:rPr>
                        <a:t>Uhkat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5078909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39" y="2249423"/>
            <a:ext cx="5602691" cy="3827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itel 3"/>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Pohdinta</a:t>
            </a:r>
          </a:p>
        </p:txBody>
      </p:sp>
      <p:sp>
        <p:nvSpPr>
          <p:cNvPr id="5" name="Tijdelijke aanduiding voor inhoud 4"/>
          <p:cNvSpPr>
            <a:spLocks noGrp="1"/>
          </p:cNvSpPr>
          <p:nvPr>
            <p:ph idx="1"/>
          </p:nvPr>
        </p:nvSpPr>
        <p:spPr>
          <a:xfrm>
            <a:off x="6400800" y="2000250"/>
            <a:ext cx="4953000" cy="4351338"/>
          </a:xfrm>
        </p:spPr>
        <p:txBody>
          <a:bodyPr/>
          <a:lstStyle/>
          <a:p>
            <a:pPr marL="0" indent="0">
              <a:buNone/>
            </a:pPr>
            <a:r>
              <a:rPr lang="fi-FI" b="1" dirty="0">
                <a:latin typeface="Corbel" panose="020B0503020204020204" pitchFamily="34" charset="0"/>
              </a:rPr>
              <a:t>Päivän ohjelman arviointi</a:t>
            </a:r>
          </a:p>
          <a:p>
            <a:r>
              <a:rPr lang="fi-FI" dirty="0">
                <a:latin typeface="Corbel" panose="020B0503020204020204" pitchFamily="34" charset="0"/>
              </a:rPr>
              <a:t>Mikä inspiroi sinua?</a:t>
            </a:r>
          </a:p>
          <a:p>
            <a:r>
              <a:rPr lang="fi-FI" dirty="0">
                <a:latin typeface="Corbel" panose="020B0503020204020204" pitchFamily="34" charset="0"/>
              </a:rPr>
              <a:t>Mikä sujuu jo hyvin?	</a:t>
            </a:r>
          </a:p>
          <a:p>
            <a:r>
              <a:rPr lang="fi-FI" dirty="0">
                <a:latin typeface="Corbel" panose="020B0503020204020204" pitchFamily="34" charset="0"/>
              </a:rPr>
              <a:t>Mitä puuttuu tai on vielä tekemättä?</a:t>
            </a:r>
          </a:p>
          <a:p>
            <a:r>
              <a:rPr lang="fi-FI" dirty="0">
                <a:latin typeface="Corbel" panose="020B0503020204020204" pitchFamily="34" charset="0"/>
              </a:rPr>
              <a:t>Mitä välineitä tarvitset?</a:t>
            </a:r>
          </a:p>
          <a:p>
            <a:endParaRPr lang="nl-NL" dirty="0"/>
          </a:p>
        </p:txBody>
      </p:sp>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25947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Kumppanuudet</a:t>
            </a:r>
          </a:p>
        </p:txBody>
      </p:sp>
      <p:sp>
        <p:nvSpPr>
          <p:cNvPr id="3" name="Tijdelijke aanduiding voor inhoud 2"/>
          <p:cNvSpPr>
            <a:spLocks noGrp="1"/>
          </p:cNvSpPr>
          <p:nvPr>
            <p:ph idx="1"/>
          </p:nvPr>
        </p:nvSpPr>
        <p:spPr/>
        <p:txBody>
          <a:bodyPr>
            <a:normAutofit/>
          </a:bodyPr>
          <a:lstStyle/>
          <a:p>
            <a:pPr marL="0" indent="0" algn="ctr">
              <a:buNone/>
            </a:pPr>
            <a:r>
              <a:rPr lang="fi-FI" dirty="0">
                <a:latin typeface="Corbel" panose="020B0503020204020204" pitchFamily="34" charset="0"/>
              </a:rPr>
              <a:t>Pikatreffit! </a:t>
            </a:r>
          </a:p>
          <a:p>
            <a:pPr marL="0" indent="0" algn="ctr">
              <a:buNone/>
            </a:pPr>
            <a:r>
              <a:rPr lang="fi-FI" b="1" dirty="0">
                <a:latin typeface="Corbel" panose="020B0503020204020204" pitchFamily="34" charset="0"/>
              </a:rPr>
              <a:t>Etsikää huoneesta mahdollisia kumppaneita. </a:t>
            </a:r>
          </a:p>
          <a:p>
            <a:pPr marL="0" indent="0" algn="ctr">
              <a:buNone/>
            </a:pPr>
            <a:r>
              <a:rPr lang="fi-FI" b="1" dirty="0">
                <a:latin typeface="Corbel" panose="020B0503020204020204" pitchFamily="34" charset="0"/>
              </a:rPr>
              <a:t>Sopikaa tulevista yhteistyöjärjestelyistä.</a:t>
            </a:r>
          </a:p>
          <a:p>
            <a:pPr marL="0" indent="0" algn="ctr">
              <a:buNone/>
            </a:pPr>
            <a:r>
              <a:rPr lang="fi-FI" b="1" dirty="0">
                <a:latin typeface="Corbel" panose="020B0503020204020204" pitchFamily="34" charset="0"/>
              </a:rPr>
              <a:t>Kertokaa tuloksista yhteiskeskustelussa.</a:t>
            </a:r>
          </a:p>
          <a:p>
            <a:pPr marL="0" indent="0" algn="ctr">
              <a:buNone/>
            </a:pPr>
            <a:r>
              <a:rPr lang="fi-FI" dirty="0">
                <a:latin typeface="Corbel" panose="020B0503020204020204" pitchFamily="34" charset="0"/>
              </a:rPr>
              <a:t>20 min.</a:t>
            </a:r>
          </a:p>
          <a:p>
            <a:pPr marL="0" indent="0" algn="ctr">
              <a:buNone/>
            </a:pPr>
            <a:endParaRPr lang="en-US" b="1" dirty="0">
              <a:latin typeface="Corbel" panose="020B0503020204020204" pitchFamily="34" charset="0"/>
            </a:endParaRPr>
          </a:p>
          <a:p>
            <a:pPr marL="0" indent="0" algn="ctr">
              <a:buNone/>
            </a:pPr>
            <a:endParaRPr lang="en-US" b="1"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86511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dirty="0">
                <a:solidFill>
                  <a:srgbClr val="002060"/>
                </a:solidFill>
                <a:latin typeface="Verdana" panose="020B0604030504040204" pitchFamily="34" charset="0"/>
                <a:ea typeface="Verdana" panose="020B0604030504040204" pitchFamily="34" charset="0"/>
                <a:cs typeface="Verdana" panose="020B0604030504040204" pitchFamily="34" charset="0"/>
              </a:rPr>
              <a:t>Turvallista kotimatkaa!</a:t>
            </a:r>
          </a:p>
        </p:txBody>
      </p:sp>
      <p:sp>
        <p:nvSpPr>
          <p:cNvPr id="3" name="Tijdelijke aanduiding voor inhoud 2"/>
          <p:cNvSpPr>
            <a:spLocks noGrp="1"/>
          </p:cNvSpPr>
          <p:nvPr>
            <p:ph idx="1"/>
          </p:nvPr>
        </p:nvSpPr>
        <p:spPr/>
        <p:txBody>
          <a:bodyPr/>
          <a:lstStyle/>
          <a:p>
            <a:pPr marL="0" indent="0" algn="ctr">
              <a:buNone/>
            </a:pPr>
            <a:r>
              <a:rPr lang="en-US" b="1" dirty="0">
                <a:latin typeface="Corbel" panose="020B0503020204020204" pitchFamily="34" charset="0"/>
              </a:rPr>
              <a:t>Radicalisation Awareness Network </a:t>
            </a:r>
            <a:r>
              <a:rPr lang="fi-FI" b="1" dirty="0">
                <a:latin typeface="Corbel" panose="020B0503020204020204" pitchFamily="34" charset="0"/>
              </a:rPr>
              <a:t>(radikalisoitumisen torjunnan verkosto)</a:t>
            </a:r>
          </a:p>
          <a:p>
            <a:pPr marL="0" indent="0" algn="ctr">
              <a:buNone/>
            </a:pPr>
            <a:r>
              <a:rPr lang="en-US" dirty="0">
                <a:latin typeface="Corbel" panose="020B0503020204020204" pitchFamily="34" charset="0"/>
              </a:rPr>
              <a:t>Wim Klei – w.klei@radaradvies.nl +31 6 4229 7277</a:t>
            </a:r>
            <a:endParaRPr lang="nl-NL"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895350" y="4152900"/>
            <a:ext cx="10477500" cy="1815882"/>
          </a:xfrm>
          <a:prstGeom prst="rect">
            <a:avLst/>
          </a:prstGeom>
          <a:solidFill>
            <a:schemeClr val="accent4">
              <a:lumMod val="20000"/>
              <a:lumOff val="80000"/>
            </a:schemeClr>
          </a:solidFill>
        </p:spPr>
        <p:txBody>
          <a:bodyPr wrap="square" rtlCol="0">
            <a:spAutoFit/>
          </a:bodyPr>
          <a:lstStyle/>
          <a:p>
            <a:pPr algn="ctr"/>
            <a:r>
              <a:rPr lang="fi-FI" sz="2800" b="1" dirty="0">
                <a:latin typeface="Corbel" panose="020B0503020204020204" pitchFamily="34" charset="0"/>
              </a:rPr>
              <a:t>Arviointi</a:t>
            </a:r>
          </a:p>
          <a:p>
            <a:pPr algn="ctr"/>
            <a:r>
              <a:rPr lang="fi-FI" sz="2800" dirty="0">
                <a:latin typeface="Corbel" panose="020B0503020204020204" pitchFamily="34" charset="0"/>
              </a:rPr>
              <a:t>Pyydämme täyttämään arviointilomakkeen, joka lähetetään osallistujille sähköpostitse. </a:t>
            </a:r>
          </a:p>
          <a:p>
            <a:pPr algn="ctr"/>
            <a:r>
              <a:rPr lang="fi-FI" sz="2800" dirty="0">
                <a:latin typeface="Corbel" panose="020B0503020204020204" pitchFamily="34" charset="0"/>
              </a:rPr>
              <a:t>Kiitos</a:t>
            </a:r>
          </a:p>
        </p:txBody>
      </p:sp>
    </p:spTree>
    <p:extLst>
      <p:ext uri="{BB962C8B-B14F-4D97-AF65-F5344CB8AC3E}">
        <p14:creationId xmlns:p14="http://schemas.microsoft.com/office/powerpoint/2010/main" val="197388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i-FI" sz="4000" b="1" noProof="0" dirty="0">
                <a:solidFill>
                  <a:srgbClr val="002060"/>
                </a:solidFill>
                <a:latin typeface="Verdana" panose="020B0604030504040204" pitchFamily="34" charset="0"/>
                <a:ea typeface="Verdana" panose="020B0604030504040204" pitchFamily="34" charset="0"/>
                <a:cs typeface="Verdana" panose="020B0604030504040204" pitchFamily="34" charset="0"/>
              </a:rPr>
              <a:t>Päivän ohjelma</a:t>
            </a:r>
          </a:p>
        </p:txBody>
      </p:sp>
      <p:sp>
        <p:nvSpPr>
          <p:cNvPr id="3" name="Tijdelijke aanduiding voor inhoud 2"/>
          <p:cNvSpPr>
            <a:spLocks noGrp="1"/>
          </p:cNvSpPr>
          <p:nvPr>
            <p:ph idx="1"/>
          </p:nvPr>
        </p:nvSpPr>
        <p:spPr>
          <a:xfrm>
            <a:off x="838200" y="1825625"/>
            <a:ext cx="8418966" cy="4351338"/>
          </a:xfrm>
        </p:spPr>
        <p:txBody>
          <a:bodyPr>
            <a:normAutofit fontScale="92500" lnSpcReduction="10000"/>
          </a:bodyPr>
          <a:lstStyle/>
          <a:p>
            <a:pPr marL="0" indent="0">
              <a:buNone/>
            </a:pPr>
            <a:r>
              <a:rPr lang="fi-FI" dirty="0">
                <a:latin typeface="Corbel" panose="020B0503020204020204" pitchFamily="34" charset="0"/>
              </a:rPr>
              <a:t>09.00		Tervetulotoivotus				</a:t>
            </a:r>
          </a:p>
          <a:p>
            <a:pPr marL="0" indent="0">
              <a:buNone/>
            </a:pPr>
            <a:r>
              <a:rPr lang="fi-FI" dirty="0">
                <a:latin typeface="Corbel" panose="020B0503020204020204" pitchFamily="34" charset="0"/>
              </a:rPr>
              <a:t>09.45		Taustaa				</a:t>
            </a:r>
          </a:p>
          <a:p>
            <a:pPr marL="0" indent="0">
              <a:buNone/>
            </a:pPr>
            <a:r>
              <a:rPr lang="fi-FI" dirty="0">
                <a:latin typeface="Corbel" panose="020B0503020204020204" pitchFamily="34" charset="0"/>
              </a:rPr>
              <a:t>10.30		Kahvitauko				</a:t>
            </a:r>
          </a:p>
          <a:p>
            <a:pPr marL="0" indent="0">
              <a:buNone/>
            </a:pPr>
            <a:r>
              <a:rPr lang="fi-FI" dirty="0">
                <a:latin typeface="Corbel" panose="020B0503020204020204" pitchFamily="34" charset="0"/>
              </a:rPr>
              <a:t>11.00		Miten laadin strategian verkossa tapahtuvalle 		vaihtoehto- tai vastapropagandakampanjalle?	</a:t>
            </a:r>
          </a:p>
          <a:p>
            <a:pPr marL="0" indent="0">
              <a:buNone/>
            </a:pPr>
            <a:r>
              <a:rPr lang="fi-FI" dirty="0">
                <a:latin typeface="Corbel" panose="020B0503020204020204" pitchFamily="34" charset="0"/>
              </a:rPr>
              <a:t>12.30		Lounas				</a:t>
            </a:r>
          </a:p>
          <a:p>
            <a:pPr marL="0" indent="0">
              <a:buNone/>
            </a:pPr>
            <a:r>
              <a:rPr lang="fi-FI" dirty="0">
                <a:latin typeface="Corbel" panose="020B0503020204020204" pitchFamily="34" charset="0"/>
              </a:rPr>
              <a:t>13.30		Miten verkko toimii?				</a:t>
            </a:r>
          </a:p>
          <a:p>
            <a:pPr marL="0" indent="0">
              <a:buNone/>
            </a:pPr>
            <a:r>
              <a:rPr lang="fi-FI" dirty="0">
                <a:latin typeface="Corbel" panose="020B0503020204020204" pitchFamily="34" charset="0"/>
              </a:rPr>
              <a:t>15.30		Teetauko				</a:t>
            </a:r>
          </a:p>
          <a:p>
            <a:pPr marL="0" indent="0">
              <a:buNone/>
            </a:pPr>
            <a:r>
              <a:rPr lang="fi-FI" dirty="0">
                <a:latin typeface="Corbel" panose="020B0503020204020204" pitchFamily="34" charset="0"/>
              </a:rPr>
              <a:t>16.15		Valmiuksien kehittäminen				</a:t>
            </a:r>
          </a:p>
          <a:p>
            <a:pPr marL="0" indent="0">
              <a:buNone/>
            </a:pPr>
            <a:r>
              <a:rPr lang="fi-FI" dirty="0">
                <a:latin typeface="Corbel" panose="020B0503020204020204" pitchFamily="34" charset="0"/>
              </a:rPr>
              <a:t>17.00		Päätössanat	</a:t>
            </a:r>
            <a:r>
              <a:rPr lang="en-US" dirty="0">
                <a:latin typeface="Corbel" panose="020B0503020204020204" pitchFamily="34" charset="0"/>
              </a:rPr>
              <a:t>			</a:t>
            </a:r>
            <a:endParaRPr lang="nl-NL" dirty="0">
              <a:latin typeface="Corbel" panose="020B0503020204020204" pitchFamily="34" charset="0"/>
            </a:endParaRPr>
          </a:p>
        </p:txBody>
      </p:sp>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dirty="0">
                <a:latin typeface="Calibri"/>
              </a:rPr>
              <a:t>A</a:t>
            </a:r>
            <a:r>
              <a:rPr lang="en-US" sz="2400" dirty="0">
                <a:latin typeface="Calibri"/>
              </a:rPr>
              <a:t>   Audience</a:t>
            </a:r>
            <a:endParaRPr lang="nl-NL" sz="2400" dirty="0">
              <a:latin typeface="Calibri"/>
            </a:endParaRPr>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dirty="0">
                <a:solidFill>
                  <a:prstClr val="black"/>
                </a:solidFill>
              </a:rPr>
              <a:t>A </a:t>
            </a:r>
            <a:r>
              <a:rPr lang="en-US" sz="2400" dirty="0">
                <a:solidFill>
                  <a:prstClr val="black"/>
                </a:solidFill>
              </a:rPr>
              <a:t>Action</a:t>
            </a:r>
            <a:r>
              <a:rPr lang="en-US" sz="2000" dirty="0">
                <a:solidFill>
                  <a:prstClr val="black"/>
                </a:solidFill>
              </a:rPr>
              <a:t> </a:t>
            </a:r>
            <a:endParaRPr lang="nl-N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dirty="0">
                <a:solidFill>
                  <a:prstClr val="black"/>
                </a:solidFill>
              </a:rPr>
              <a:t>M </a:t>
            </a:r>
            <a:r>
              <a:rPr lang="en-US" sz="2400" dirty="0">
                <a:solidFill>
                  <a:prstClr val="black"/>
                </a:solidFill>
              </a:rPr>
              <a:t>Media</a:t>
            </a:r>
            <a:r>
              <a:rPr lang="en-US" sz="2000" dirty="0">
                <a:solidFill>
                  <a:prstClr val="black"/>
                </a:solidFill>
              </a:rPr>
              <a:t> </a:t>
            </a:r>
            <a:endParaRPr lang="nl-NL" sz="200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dirty="0"/>
              <a:t>M </a:t>
            </a:r>
            <a:r>
              <a:rPr lang="en-US" sz="2400" dirty="0"/>
              <a:t>Messenger</a:t>
            </a:r>
            <a:endParaRPr lang="nl-NL" sz="200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dirty="0"/>
              <a:t>M </a:t>
            </a:r>
            <a:r>
              <a:rPr lang="en-US" sz="2400" dirty="0"/>
              <a:t>Message</a:t>
            </a:r>
            <a:endParaRPr lang="nl-NL" sz="2000" dirty="0"/>
          </a:p>
        </p:txBody>
      </p:sp>
      <p:sp>
        <p:nvSpPr>
          <p:cNvPr id="19"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dirty="0"/>
              <a:t>G </a:t>
            </a:r>
            <a:r>
              <a:rPr lang="en-US" sz="2400" dirty="0"/>
              <a:t>Goal</a:t>
            </a:r>
            <a:endParaRPr lang="nl-NL" sz="2000"/>
          </a:p>
        </p:txBody>
      </p:sp>
    </p:spTree>
    <p:extLst>
      <p:ext uri="{BB962C8B-B14F-4D97-AF65-F5344CB8AC3E}">
        <p14:creationId xmlns:p14="http://schemas.microsoft.com/office/powerpoint/2010/main" val="53063746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21561</TotalTime>
  <Words>7309</Words>
  <Application>Microsoft Macintosh PowerPoint</Application>
  <PresentationFormat>Custom</PresentationFormat>
  <Paragraphs>1126</Paragraphs>
  <Slides>89</Slides>
  <Notes>87</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Kantoorthema</vt:lpstr>
      <vt:lpstr>Vaihtoehto- tai vastapropaganda- kampanjan suunnittelu </vt:lpstr>
      <vt:lpstr>Tavoite</vt:lpstr>
      <vt:lpstr>Työskentelyperiaatteet</vt:lpstr>
      <vt:lpstr>Kansalaisyhteiskunnan vaikutusmahdollisuuksia parantava ohjelma</vt:lpstr>
      <vt:lpstr>Kokemusten vaihto</vt:lpstr>
      <vt:lpstr>Odotukset</vt:lpstr>
      <vt:lpstr>Kuusi peruskysymystä</vt:lpstr>
      <vt:lpstr>PowerPoint Presentation</vt:lpstr>
      <vt:lpstr>Päivän ohjelma</vt:lpstr>
      <vt:lpstr>Taustaa</vt:lpstr>
      <vt:lpstr>Väkivaltaisten ääriliikkeiden tai terroristien viestit</vt:lpstr>
      <vt:lpstr>PowerPoint Presentation</vt:lpstr>
      <vt:lpstr>Määritelmä</vt:lpstr>
      <vt:lpstr>RAN:n näkemys radikalisoitumisesta</vt:lpstr>
      <vt:lpstr>Miten ääriliikkeet viestivät?</vt:lpstr>
      <vt:lpstr>Keskustelu</vt:lpstr>
      <vt:lpstr>Voiko verkkoviestinnällä saada aikaan tuloksia?</vt:lpstr>
      <vt:lpstr>https://youtu.be/IjIQ0ctzyZE</vt:lpstr>
      <vt:lpstr>Link…</vt:lpstr>
      <vt:lpstr>PowerPoint Presentation</vt:lpstr>
      <vt:lpstr>PowerPoint Presentation</vt:lpstr>
      <vt:lpstr>PowerPoint Presentation</vt:lpstr>
      <vt:lpstr>Yhteinen pohdinta</vt:lpstr>
      <vt:lpstr>Kahvitauko</vt:lpstr>
      <vt:lpstr>Verkkostrategian suunnittelu</vt:lpstr>
      <vt:lpstr>Miksi verkkokampanja?</vt:lpstr>
      <vt:lpstr>Viestintästrategiat</vt:lpstr>
      <vt:lpstr>PowerPoint Presentation</vt:lpstr>
      <vt:lpstr>PowerPoint Presentation</vt:lpstr>
      <vt:lpstr>Kampanjastrategia</vt:lpstr>
      <vt:lpstr>Mikä on tavoitteesi?</vt:lpstr>
      <vt:lpstr>Tavoitteet: mistä aloittaa?</vt:lpstr>
      <vt:lpstr>Tavoitteen määrittely</vt:lpstr>
      <vt:lpstr>Esimerkkejä onnistuneista tavoitteista</vt:lpstr>
      <vt:lpstr>Harjoitustehtävä</vt:lpstr>
      <vt:lpstr>Mikä on kohdeyleisösi?</vt:lpstr>
      <vt:lpstr>PowerPoint Presentation</vt:lpstr>
      <vt:lpstr>PowerPoint Presentation</vt:lpstr>
      <vt:lpstr>Tunnetko kohdeyleisösi hyvin?</vt:lpstr>
      <vt:lpstr>Mitä kannattaa tehdä ja mitä ei</vt:lpstr>
      <vt:lpstr>Lounastauko</vt:lpstr>
      <vt:lpstr>Mikä on viestisi?</vt:lpstr>
      <vt:lpstr>PowerPoint Presentation</vt:lpstr>
      <vt:lpstr>PowerPoint Presentation</vt:lpstr>
      <vt:lpstr>PowerPoint Presentation</vt:lpstr>
      <vt:lpstr>Houkuttelevan sisällön laatiminen</vt:lpstr>
      <vt:lpstr>Kuka on viestinviejä?</vt:lpstr>
      <vt:lpstr>Esimerkki</vt:lpstr>
      <vt:lpstr>PowerPoint Presentation</vt:lpstr>
      <vt:lpstr>PowerPoint Presentation</vt:lpstr>
      <vt:lpstr>Uskottavuus on onnistumisen avain</vt:lpstr>
      <vt:lpstr>PowerPoint Presentation</vt:lpstr>
      <vt:lpstr>Puoliaika! </vt:lpstr>
      <vt:lpstr>Hyödyllinen apuväline: kolme kampanjamallia</vt:lpstr>
      <vt:lpstr>Miten verkko toimii?</vt:lpstr>
      <vt:lpstr>Strategiasta käytännön toimiin</vt:lpstr>
      <vt:lpstr>PowerPoint Presentation</vt:lpstr>
      <vt:lpstr>PowerPoint Presentation</vt:lpstr>
      <vt:lpstr>Tavoitatko ihmiset viestilläsi?</vt:lpstr>
      <vt:lpstr>Verkossa käydään dynaamista vuoropuhelua</vt:lpstr>
      <vt:lpstr>Kaikukammio- eli tietokuplavaikutus</vt:lpstr>
      <vt:lpstr>Miten saat aikaan käyttäytymismuutoksen?</vt:lpstr>
      <vt:lpstr>Harjoitustehtävä</vt:lpstr>
      <vt:lpstr>Kolme suurta sosiaalisen median alustaa</vt:lpstr>
      <vt:lpstr>PowerPoint Presentation</vt:lpstr>
      <vt:lpstr>PowerPoint Presentation</vt:lpstr>
      <vt:lpstr>10 perusperiaatetta</vt:lpstr>
      <vt:lpstr>Viisi kymmenestä</vt:lpstr>
      <vt:lpstr>PowerPoint Presentation</vt:lpstr>
      <vt:lpstr>PowerPoint Presentation</vt:lpstr>
      <vt:lpstr>Mikä toimii Facebookissa?</vt:lpstr>
      <vt:lpstr>Ilmainen näkyvyys ja maksettu näkyvyys</vt:lpstr>
      <vt:lpstr>PowerPoint Presentation</vt:lpstr>
      <vt:lpstr>Mikä toimii Twitterissä?</vt:lpstr>
      <vt:lpstr>Teetauko</vt:lpstr>
      <vt:lpstr>Oletko oikealla tiellä?</vt:lpstr>
      <vt:lpstr>Vihapuhe: mitä tehdä?</vt:lpstr>
      <vt:lpstr>Tietopaketti vastapuheesta</vt:lpstr>
      <vt:lpstr>PowerPoint Presentation</vt:lpstr>
      <vt:lpstr>PowerPoint Presentation</vt:lpstr>
      <vt:lpstr>Harjoitustehtävä</vt:lpstr>
      <vt:lpstr>Välineitä, tutoriaaleja ja oppaita</vt:lpstr>
      <vt:lpstr>Valmiuksien kehittäminen ja yhteenveto</vt:lpstr>
      <vt:lpstr>Valmiuksien kehittäminen</vt:lpstr>
      <vt:lpstr>Kohtaaminen verkossa ja verkon ulkopuolella</vt:lpstr>
      <vt:lpstr>Mitkä ovat kampanjointivalmiutesi?</vt:lpstr>
      <vt:lpstr>Pohdinta</vt:lpstr>
      <vt:lpstr>Kumppanuudet</vt:lpstr>
      <vt:lpstr>Turvallista kotimatkaa!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Pirkko Anttila</cp:lastModifiedBy>
  <cp:revision>1234</cp:revision>
  <cp:lastPrinted>2017-03-23T07:44:36Z</cp:lastPrinted>
  <dcterms:created xsi:type="dcterms:W3CDTF">2017-02-22T13:10:37Z</dcterms:created>
  <dcterms:modified xsi:type="dcterms:W3CDTF">2017-05-11T09:00:06Z</dcterms:modified>
</cp:coreProperties>
</file>